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3.xml" ContentType="application/vnd.openxmlformats-officedocument.presentationml.tags+xml"/>
  <Override PartName="/ppt/notesSlides/notesSlide33.xml" ContentType="application/vnd.openxmlformats-officedocument.presentationml.notesSlide+xml"/>
  <Override PartName="/ppt/tags/tag4.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59"/>
  </p:notesMasterIdLst>
  <p:handoutMasterIdLst>
    <p:handoutMasterId r:id="rId60"/>
  </p:handoutMasterIdLst>
  <p:sldIdLst>
    <p:sldId id="257" r:id="rId2"/>
    <p:sldId id="291" r:id="rId3"/>
    <p:sldId id="377" r:id="rId4"/>
    <p:sldId id="378" r:id="rId5"/>
    <p:sldId id="284" r:id="rId6"/>
    <p:sldId id="283" r:id="rId7"/>
    <p:sldId id="336" r:id="rId8"/>
    <p:sldId id="339" r:id="rId9"/>
    <p:sldId id="395" r:id="rId10"/>
    <p:sldId id="340" r:id="rId11"/>
    <p:sldId id="341" r:id="rId12"/>
    <p:sldId id="260" r:id="rId13"/>
    <p:sldId id="261" r:id="rId14"/>
    <p:sldId id="379" r:id="rId15"/>
    <p:sldId id="386" r:id="rId16"/>
    <p:sldId id="262" r:id="rId17"/>
    <p:sldId id="1155" r:id="rId18"/>
    <p:sldId id="1142" r:id="rId19"/>
    <p:sldId id="298" r:id="rId20"/>
    <p:sldId id="342" r:id="rId21"/>
    <p:sldId id="387" r:id="rId22"/>
    <p:sldId id="343" r:id="rId23"/>
    <p:sldId id="344" r:id="rId24"/>
    <p:sldId id="346" r:id="rId25"/>
    <p:sldId id="345" r:id="rId26"/>
    <p:sldId id="1149" r:id="rId27"/>
    <p:sldId id="380" r:id="rId28"/>
    <p:sldId id="1146" r:id="rId29"/>
    <p:sldId id="389" r:id="rId30"/>
    <p:sldId id="365" r:id="rId31"/>
    <p:sldId id="366" r:id="rId32"/>
    <p:sldId id="367" r:id="rId33"/>
    <p:sldId id="1144" r:id="rId34"/>
    <p:sldId id="391" r:id="rId35"/>
    <p:sldId id="286" r:id="rId36"/>
    <p:sldId id="1143" r:id="rId37"/>
    <p:sldId id="302" r:id="rId38"/>
    <p:sldId id="304" r:id="rId39"/>
    <p:sldId id="287" r:id="rId40"/>
    <p:sldId id="358" r:id="rId41"/>
    <p:sldId id="359" r:id="rId42"/>
    <p:sldId id="288" r:id="rId43"/>
    <p:sldId id="310" r:id="rId44"/>
    <p:sldId id="311" r:id="rId45"/>
    <p:sldId id="397" r:id="rId46"/>
    <p:sldId id="1150" r:id="rId47"/>
    <p:sldId id="1151" r:id="rId48"/>
    <p:sldId id="1152" r:id="rId49"/>
    <p:sldId id="1153" r:id="rId50"/>
    <p:sldId id="1154" r:id="rId51"/>
    <p:sldId id="1147" r:id="rId52"/>
    <p:sldId id="384" r:id="rId53"/>
    <p:sldId id="394" r:id="rId54"/>
    <p:sldId id="381" r:id="rId55"/>
    <p:sldId id="282" r:id="rId56"/>
    <p:sldId id="285" r:id="rId57"/>
    <p:sldId id="1156" r:id="rId58"/>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16" userDrawn="1">
          <p15:clr>
            <a:srgbClr val="A4A3A4"/>
          </p15:clr>
        </p15:guide>
        <p15:guide id="2" pos="3864" userDrawn="1">
          <p15:clr>
            <a:srgbClr val="A4A3A4"/>
          </p15:clr>
        </p15:guide>
        <p15:guide id="3" pos="2184" userDrawn="1">
          <p15:clr>
            <a:srgbClr val="A4A3A4"/>
          </p15:clr>
        </p15:guide>
        <p15:guide id="4" orient="horz" pos="34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B458"/>
    <a:srgbClr val="0070C0"/>
    <a:srgbClr val="0B4183"/>
    <a:srgbClr val="0000FF"/>
    <a:srgbClr val="FBFFC5"/>
    <a:srgbClr val="A93023"/>
    <a:srgbClr val="386396"/>
    <a:srgbClr val="2E5B92"/>
    <a:srgbClr val="25558F"/>
    <a:srgbClr val="3D67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15" autoAdjust="0"/>
    <p:restoredTop sz="75622" autoAdjust="0"/>
  </p:normalViewPr>
  <p:slideViewPr>
    <p:cSldViewPr snapToGrid="0">
      <p:cViewPr varScale="1">
        <p:scale>
          <a:sx n="62" d="100"/>
          <a:sy n="62" d="100"/>
        </p:scale>
        <p:origin x="1618" y="53"/>
      </p:cViewPr>
      <p:guideLst>
        <p:guide orient="horz" pos="3816"/>
        <p:guide pos="3864"/>
        <p:guide pos="2184"/>
        <p:guide orient="horz" pos="3456"/>
      </p:guideLst>
    </p:cSldViewPr>
  </p:slideViewPr>
  <p:notesTextViewPr>
    <p:cViewPr>
      <p:scale>
        <a:sx n="3" d="2"/>
        <a:sy n="3" d="2"/>
      </p:scale>
      <p:origin x="0" y="0"/>
    </p:cViewPr>
  </p:notesTextViewPr>
  <p:notesViewPr>
    <p:cSldViewPr snapToGrid="0" showGuides="1">
      <p:cViewPr varScale="1">
        <p:scale>
          <a:sx n="76" d="100"/>
          <a:sy n="76" d="100"/>
        </p:scale>
        <p:origin x="253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518429-6872-4E4B-9967-6DFDF860C53E}" type="doc">
      <dgm:prSet loTypeId="urn:microsoft.com/office/officeart/2005/8/layout/vList2" loCatId="list" qsTypeId="urn:microsoft.com/office/officeart/2005/8/quickstyle/3d3" qsCatId="3D" csTypeId="urn:microsoft.com/office/officeart/2005/8/colors/colorful4" csCatId="colorful" phldr="1"/>
      <dgm:spPr/>
      <dgm:t>
        <a:bodyPr/>
        <a:lstStyle/>
        <a:p>
          <a:endParaRPr lang="en-US"/>
        </a:p>
      </dgm:t>
    </dgm:pt>
    <dgm:pt modelId="{75DF23BD-A34D-4335-BE1E-3D581B01C25E}">
      <dgm:prSet phldrT="[Text]" custT="1"/>
      <dgm:spPr>
        <a:solidFill>
          <a:schemeClr val="tx1">
            <a:lumMod val="60000"/>
            <a:lumOff val="40000"/>
          </a:schemeClr>
        </a:solidFill>
      </dgm:spPr>
      <dgm:t>
        <a:bodyPr/>
        <a:lstStyle/>
        <a:p>
          <a:pPr algn="ctr"/>
          <a:r>
            <a:rPr lang="en-US" sz="2400" b="1" dirty="0">
              <a:latin typeface="Arial" panose="020B0604020202020204" pitchFamily="34" charset="0"/>
              <a:ea typeface="Tahoma" panose="020B0604030504040204" pitchFamily="34" charset="0"/>
              <a:cs typeface="Arial" panose="020B0604020202020204" pitchFamily="34" charset="0"/>
            </a:rPr>
            <a:t>Query: Return the id, type and text of families with introduction page</a:t>
          </a:r>
        </a:p>
      </dgm:t>
    </dgm:pt>
    <dgm:pt modelId="{35B03576-B32E-4692-9077-BBD178267345}" type="parTrans" cxnId="{A318F348-DD73-4140-BF9E-D611186A993E}">
      <dgm:prSet/>
      <dgm:spPr/>
      <dgm:t>
        <a:bodyPr/>
        <a:lstStyle/>
        <a:p>
          <a:endParaRPr lang="en-US"/>
        </a:p>
      </dgm:t>
    </dgm:pt>
    <dgm:pt modelId="{AC48B687-556B-47D1-BABF-0FE304A3E1C4}" type="sibTrans" cxnId="{A318F348-DD73-4140-BF9E-D611186A993E}">
      <dgm:prSet/>
      <dgm:spPr/>
      <dgm:t>
        <a:bodyPr/>
        <a:lstStyle/>
        <a:p>
          <a:endParaRPr lang="en-US"/>
        </a:p>
      </dgm:t>
    </dgm:pt>
    <dgm:pt modelId="{563B843B-74A1-4251-A76B-AC7881E0A568}">
      <dgm:prSet phldrT="[Text]" custT="1"/>
      <dgm:spPr/>
      <dgm:t>
        <a:bodyPr/>
        <a:lstStyle/>
        <a:p>
          <a:pPr>
            <a:buFontTx/>
            <a:buNone/>
          </a:pPr>
          <a:r>
            <a:rPr lang="en-US" sz="1900" b="1" dirty="0">
              <a:solidFill>
                <a:schemeClr val="tx2"/>
              </a:solidFill>
              <a:latin typeface="Arial" panose="020B0604020202020204" pitchFamily="34" charset="0"/>
              <a:ea typeface="Tahoma" panose="020B0604030504040204" pitchFamily="34" charset="0"/>
              <a:cs typeface="Arial" panose="020B0604020202020204" pitchFamily="34" charset="0"/>
            </a:rPr>
            <a:t>Q(FID1, Type, Text) :- Family(FID1, </a:t>
          </a:r>
          <a:r>
            <a:rPr lang="en-US" sz="1900" b="1" dirty="0" err="1">
              <a:solidFill>
                <a:schemeClr val="tx2"/>
              </a:solidFill>
              <a:latin typeface="Arial" panose="020B0604020202020204" pitchFamily="34" charset="0"/>
              <a:ea typeface="Tahoma" panose="020B0604030504040204" pitchFamily="34" charset="0"/>
              <a:cs typeface="Arial" panose="020B0604020202020204" pitchFamily="34" charset="0"/>
            </a:rPr>
            <a:t>FName</a:t>
          </a:r>
          <a:r>
            <a:rPr lang="en-US" sz="1900" b="1" dirty="0">
              <a:solidFill>
                <a:schemeClr val="tx2"/>
              </a:solidFill>
              <a:latin typeface="Arial" panose="020B0604020202020204" pitchFamily="34" charset="0"/>
              <a:ea typeface="Tahoma" panose="020B0604030504040204" pitchFamily="34" charset="0"/>
              <a:cs typeface="Arial" panose="020B0604020202020204" pitchFamily="34" charset="0"/>
            </a:rPr>
            <a:t>, Type), </a:t>
          </a:r>
          <a:r>
            <a:rPr lang="en-US" sz="1900" b="1" dirty="0" err="1">
              <a:solidFill>
                <a:schemeClr val="tx2"/>
              </a:solidFill>
              <a:latin typeface="Arial" panose="020B0604020202020204" pitchFamily="34" charset="0"/>
              <a:ea typeface="Tahoma" panose="020B0604030504040204" pitchFamily="34" charset="0"/>
              <a:cs typeface="Arial" panose="020B0604020202020204" pitchFamily="34" charset="0"/>
            </a:rPr>
            <a:t>FamilyIntro</a:t>
          </a:r>
          <a:r>
            <a:rPr lang="en-US" sz="1900" b="1" dirty="0">
              <a:solidFill>
                <a:schemeClr val="tx2"/>
              </a:solidFill>
              <a:latin typeface="Arial" panose="020B0604020202020204" pitchFamily="34" charset="0"/>
              <a:ea typeface="Tahoma" panose="020B0604030504040204" pitchFamily="34" charset="0"/>
              <a:cs typeface="Arial" panose="020B0604020202020204" pitchFamily="34" charset="0"/>
            </a:rPr>
            <a:t>(FID2, Text), FID1 = FID2</a:t>
          </a:r>
        </a:p>
      </dgm:t>
    </dgm:pt>
    <dgm:pt modelId="{27E8687A-98DE-4E9C-A51E-A1D871D9749B}" type="parTrans" cxnId="{4A99271A-F32B-4B3A-A561-D6C7BB53BC67}">
      <dgm:prSet/>
      <dgm:spPr/>
      <dgm:t>
        <a:bodyPr/>
        <a:lstStyle/>
        <a:p>
          <a:endParaRPr lang="en-US"/>
        </a:p>
      </dgm:t>
    </dgm:pt>
    <dgm:pt modelId="{BA9463EE-E12F-45FC-A7C2-473B151DEEC2}" type="sibTrans" cxnId="{4A99271A-F32B-4B3A-A561-D6C7BB53BC67}">
      <dgm:prSet/>
      <dgm:spPr/>
      <dgm:t>
        <a:bodyPr/>
        <a:lstStyle/>
        <a:p>
          <a:endParaRPr lang="en-US"/>
        </a:p>
      </dgm:t>
    </dgm:pt>
    <dgm:pt modelId="{94C5E102-9360-4158-AAC7-765F9A440C94}" type="pres">
      <dgm:prSet presAssocID="{5B518429-6872-4E4B-9967-6DFDF860C53E}" presName="linear" presStyleCnt="0">
        <dgm:presLayoutVars>
          <dgm:animLvl val="lvl"/>
          <dgm:resizeHandles val="exact"/>
        </dgm:presLayoutVars>
      </dgm:prSet>
      <dgm:spPr/>
    </dgm:pt>
    <dgm:pt modelId="{5E130EBE-E2A4-4A69-B34B-B068032CB265}" type="pres">
      <dgm:prSet presAssocID="{75DF23BD-A34D-4335-BE1E-3D581B01C25E}" presName="parentText" presStyleLbl="node1" presStyleIdx="0" presStyleCnt="1" custLinFactNeighborX="5241" custLinFactNeighborY="-3048">
        <dgm:presLayoutVars>
          <dgm:chMax val="0"/>
          <dgm:bulletEnabled val="1"/>
        </dgm:presLayoutVars>
      </dgm:prSet>
      <dgm:spPr/>
    </dgm:pt>
    <dgm:pt modelId="{32AB90DF-F082-454E-9FFD-40A3573445DE}" type="pres">
      <dgm:prSet presAssocID="{75DF23BD-A34D-4335-BE1E-3D581B01C25E}" presName="childText" presStyleLbl="revTx" presStyleIdx="0" presStyleCnt="1">
        <dgm:presLayoutVars>
          <dgm:bulletEnabled val="1"/>
        </dgm:presLayoutVars>
      </dgm:prSet>
      <dgm:spPr/>
    </dgm:pt>
  </dgm:ptLst>
  <dgm:cxnLst>
    <dgm:cxn modelId="{4A99271A-F32B-4B3A-A561-D6C7BB53BC67}" srcId="{75DF23BD-A34D-4335-BE1E-3D581B01C25E}" destId="{563B843B-74A1-4251-A76B-AC7881E0A568}" srcOrd="0" destOrd="0" parTransId="{27E8687A-98DE-4E9C-A51E-A1D871D9749B}" sibTransId="{BA9463EE-E12F-45FC-A7C2-473B151DEEC2}"/>
    <dgm:cxn modelId="{A318F348-DD73-4140-BF9E-D611186A993E}" srcId="{5B518429-6872-4E4B-9967-6DFDF860C53E}" destId="{75DF23BD-A34D-4335-BE1E-3D581B01C25E}" srcOrd="0" destOrd="0" parTransId="{35B03576-B32E-4692-9077-BBD178267345}" sibTransId="{AC48B687-556B-47D1-BABF-0FE304A3E1C4}"/>
    <dgm:cxn modelId="{6AA4926D-7FCC-4DB8-80C0-D50F187BC4F6}" type="presOf" srcId="{5B518429-6872-4E4B-9967-6DFDF860C53E}" destId="{94C5E102-9360-4158-AAC7-765F9A440C94}" srcOrd="0" destOrd="0" presId="urn:microsoft.com/office/officeart/2005/8/layout/vList2"/>
    <dgm:cxn modelId="{2F98E48B-7F58-4A16-9689-699A301B4AA0}" type="presOf" srcId="{75DF23BD-A34D-4335-BE1E-3D581B01C25E}" destId="{5E130EBE-E2A4-4A69-B34B-B068032CB265}" srcOrd="0" destOrd="0" presId="urn:microsoft.com/office/officeart/2005/8/layout/vList2"/>
    <dgm:cxn modelId="{8AD533DE-4903-4CE9-995D-6897AAE6CDB7}" type="presOf" srcId="{563B843B-74A1-4251-A76B-AC7881E0A568}" destId="{32AB90DF-F082-454E-9FFD-40A3573445DE}" srcOrd="0" destOrd="0" presId="urn:microsoft.com/office/officeart/2005/8/layout/vList2"/>
    <dgm:cxn modelId="{28C9EB37-C782-4D09-9BB7-5C7A50E4EA7B}" type="presParOf" srcId="{94C5E102-9360-4158-AAC7-765F9A440C94}" destId="{5E130EBE-E2A4-4A69-B34B-B068032CB265}" srcOrd="0" destOrd="0" presId="urn:microsoft.com/office/officeart/2005/8/layout/vList2"/>
    <dgm:cxn modelId="{98363575-233C-4D62-BF4A-31A85174B5E0}" type="presParOf" srcId="{94C5E102-9360-4158-AAC7-765F9A440C94}" destId="{32AB90DF-F082-454E-9FFD-40A3573445DE}" srcOrd="1" destOrd="0" presId="urn:microsoft.com/office/officeart/2005/8/layout/vList2"/>
  </dgm:cxnLst>
  <dgm:bg>
    <a:solidFill>
      <a:schemeClr val="accent3">
        <a:lumMod val="20000"/>
        <a:lumOff val="8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518429-6872-4E4B-9967-6DFDF860C53E}" type="doc">
      <dgm:prSet loTypeId="urn:microsoft.com/office/officeart/2005/8/layout/vList2" loCatId="list" qsTypeId="urn:microsoft.com/office/officeart/2005/8/quickstyle/3d3" qsCatId="3D" csTypeId="urn:microsoft.com/office/officeart/2005/8/colors/colorful4" csCatId="colorful" phldr="1"/>
      <dgm:spPr/>
      <dgm:t>
        <a:bodyPr/>
        <a:lstStyle/>
        <a:p>
          <a:endParaRPr lang="en-US"/>
        </a:p>
      </dgm:t>
    </dgm:pt>
    <dgm:pt modelId="{75DF23BD-A34D-4335-BE1E-3D581B01C25E}">
      <dgm:prSet phldrT="[Text]" custT="1"/>
      <dgm:spPr>
        <a:solidFill>
          <a:schemeClr val="tx1">
            <a:lumMod val="60000"/>
            <a:lumOff val="40000"/>
          </a:schemeClr>
        </a:solidFill>
      </dgm:spPr>
      <dgm:t>
        <a:bodyPr/>
        <a:lstStyle/>
        <a:p>
          <a:pPr algn="ctr"/>
          <a:r>
            <a:rPr lang="en-US" sz="2400" b="1" dirty="0">
              <a:latin typeface="Arial" panose="020B0604020202020204" pitchFamily="34" charset="0"/>
              <a:ea typeface="Tahoma" panose="020B0604030504040204" pitchFamily="34" charset="0"/>
              <a:cs typeface="Arial" panose="020B0604020202020204" pitchFamily="34" charset="0"/>
            </a:rPr>
            <a:t>Query: Return the id and type of the first family</a:t>
          </a:r>
        </a:p>
      </dgm:t>
    </dgm:pt>
    <dgm:pt modelId="{35B03576-B32E-4692-9077-BBD178267345}" type="parTrans" cxnId="{A318F348-DD73-4140-BF9E-D611186A993E}">
      <dgm:prSet/>
      <dgm:spPr/>
      <dgm:t>
        <a:bodyPr/>
        <a:lstStyle/>
        <a:p>
          <a:endParaRPr lang="en-US"/>
        </a:p>
      </dgm:t>
    </dgm:pt>
    <dgm:pt modelId="{AC48B687-556B-47D1-BABF-0FE304A3E1C4}" type="sibTrans" cxnId="{A318F348-DD73-4140-BF9E-D611186A993E}">
      <dgm:prSet/>
      <dgm:spPr/>
      <dgm:t>
        <a:bodyPr/>
        <a:lstStyle/>
        <a:p>
          <a:endParaRPr lang="en-US"/>
        </a:p>
      </dgm:t>
    </dgm:pt>
    <dgm:pt modelId="{563B843B-74A1-4251-A76B-AC7881E0A568}">
      <dgm:prSet phldrT="[Text]" custT="1"/>
      <dgm:spPr/>
      <dgm:t>
        <a:bodyPr/>
        <a:lstStyle/>
        <a:p>
          <a:pPr algn="ctr">
            <a:buNone/>
          </a:pPr>
          <a:r>
            <a:rPr lang="en-US" sz="2000" b="1" dirty="0">
              <a:solidFill>
                <a:schemeClr val="tx2"/>
              </a:solidFill>
              <a:latin typeface="Arial" panose="020B0604020202020204" pitchFamily="34" charset="0"/>
              <a:ea typeface="Tahoma" panose="020B0604030504040204" pitchFamily="34" charset="0"/>
              <a:cs typeface="Arial" panose="020B0604020202020204" pitchFamily="34" charset="0"/>
            </a:rPr>
            <a:t>Q’(FID, Type) :- Family(FID, </a:t>
          </a:r>
          <a:r>
            <a:rPr lang="en-US" sz="2000" b="1" dirty="0" err="1">
              <a:solidFill>
                <a:schemeClr val="tx2"/>
              </a:solidFill>
              <a:latin typeface="Arial" panose="020B0604020202020204" pitchFamily="34" charset="0"/>
              <a:ea typeface="Tahoma" panose="020B0604030504040204" pitchFamily="34" charset="0"/>
              <a:cs typeface="Arial" panose="020B0604020202020204" pitchFamily="34" charset="0"/>
            </a:rPr>
            <a:t>FName</a:t>
          </a:r>
          <a:r>
            <a:rPr lang="en-US" sz="2000" b="1" dirty="0">
              <a:solidFill>
                <a:schemeClr val="tx2"/>
              </a:solidFill>
              <a:latin typeface="Arial" panose="020B0604020202020204" pitchFamily="34" charset="0"/>
              <a:ea typeface="Tahoma" panose="020B0604030504040204" pitchFamily="34" charset="0"/>
              <a:cs typeface="Arial" panose="020B0604020202020204" pitchFamily="34" charset="0"/>
            </a:rPr>
            <a:t>, Type), FID = 1</a:t>
          </a:r>
        </a:p>
      </dgm:t>
    </dgm:pt>
    <dgm:pt modelId="{27E8687A-98DE-4E9C-A51E-A1D871D9749B}" type="parTrans" cxnId="{4A99271A-F32B-4B3A-A561-D6C7BB53BC67}">
      <dgm:prSet/>
      <dgm:spPr/>
      <dgm:t>
        <a:bodyPr/>
        <a:lstStyle/>
        <a:p>
          <a:endParaRPr lang="en-US"/>
        </a:p>
      </dgm:t>
    </dgm:pt>
    <dgm:pt modelId="{BA9463EE-E12F-45FC-A7C2-473B151DEEC2}" type="sibTrans" cxnId="{4A99271A-F32B-4B3A-A561-D6C7BB53BC67}">
      <dgm:prSet/>
      <dgm:spPr/>
      <dgm:t>
        <a:bodyPr/>
        <a:lstStyle/>
        <a:p>
          <a:endParaRPr lang="en-US"/>
        </a:p>
      </dgm:t>
    </dgm:pt>
    <dgm:pt modelId="{94C5E102-9360-4158-AAC7-765F9A440C94}" type="pres">
      <dgm:prSet presAssocID="{5B518429-6872-4E4B-9967-6DFDF860C53E}" presName="linear" presStyleCnt="0">
        <dgm:presLayoutVars>
          <dgm:animLvl val="lvl"/>
          <dgm:resizeHandles val="exact"/>
        </dgm:presLayoutVars>
      </dgm:prSet>
      <dgm:spPr/>
    </dgm:pt>
    <dgm:pt modelId="{5E130EBE-E2A4-4A69-B34B-B068032CB265}" type="pres">
      <dgm:prSet presAssocID="{75DF23BD-A34D-4335-BE1E-3D581B01C25E}" presName="parentText" presStyleLbl="node1" presStyleIdx="0" presStyleCnt="1" custLinFactY="-14553" custLinFactNeighborX="1350" custLinFactNeighborY="-100000">
        <dgm:presLayoutVars>
          <dgm:chMax val="0"/>
          <dgm:bulletEnabled val="1"/>
        </dgm:presLayoutVars>
      </dgm:prSet>
      <dgm:spPr/>
    </dgm:pt>
    <dgm:pt modelId="{32AB90DF-F082-454E-9FFD-40A3573445DE}" type="pres">
      <dgm:prSet presAssocID="{75DF23BD-A34D-4335-BE1E-3D581B01C25E}" presName="childText" presStyleLbl="revTx" presStyleIdx="0" presStyleCnt="1">
        <dgm:presLayoutVars>
          <dgm:bulletEnabled val="1"/>
        </dgm:presLayoutVars>
      </dgm:prSet>
      <dgm:spPr/>
    </dgm:pt>
  </dgm:ptLst>
  <dgm:cxnLst>
    <dgm:cxn modelId="{4A99271A-F32B-4B3A-A561-D6C7BB53BC67}" srcId="{75DF23BD-A34D-4335-BE1E-3D581B01C25E}" destId="{563B843B-74A1-4251-A76B-AC7881E0A568}" srcOrd="0" destOrd="0" parTransId="{27E8687A-98DE-4E9C-A51E-A1D871D9749B}" sibTransId="{BA9463EE-E12F-45FC-A7C2-473B151DEEC2}"/>
    <dgm:cxn modelId="{A318F348-DD73-4140-BF9E-D611186A993E}" srcId="{5B518429-6872-4E4B-9967-6DFDF860C53E}" destId="{75DF23BD-A34D-4335-BE1E-3D581B01C25E}" srcOrd="0" destOrd="0" parTransId="{35B03576-B32E-4692-9077-BBD178267345}" sibTransId="{AC48B687-556B-47D1-BABF-0FE304A3E1C4}"/>
    <dgm:cxn modelId="{6AA4926D-7FCC-4DB8-80C0-D50F187BC4F6}" type="presOf" srcId="{5B518429-6872-4E4B-9967-6DFDF860C53E}" destId="{94C5E102-9360-4158-AAC7-765F9A440C94}" srcOrd="0" destOrd="0" presId="urn:microsoft.com/office/officeart/2005/8/layout/vList2"/>
    <dgm:cxn modelId="{2F98E48B-7F58-4A16-9689-699A301B4AA0}" type="presOf" srcId="{75DF23BD-A34D-4335-BE1E-3D581B01C25E}" destId="{5E130EBE-E2A4-4A69-B34B-B068032CB265}" srcOrd="0" destOrd="0" presId="urn:microsoft.com/office/officeart/2005/8/layout/vList2"/>
    <dgm:cxn modelId="{8AD533DE-4903-4CE9-995D-6897AAE6CDB7}" type="presOf" srcId="{563B843B-74A1-4251-A76B-AC7881E0A568}" destId="{32AB90DF-F082-454E-9FFD-40A3573445DE}" srcOrd="0" destOrd="0" presId="urn:microsoft.com/office/officeart/2005/8/layout/vList2"/>
    <dgm:cxn modelId="{28C9EB37-C782-4D09-9BB7-5C7A50E4EA7B}" type="presParOf" srcId="{94C5E102-9360-4158-AAC7-765F9A440C94}" destId="{5E130EBE-E2A4-4A69-B34B-B068032CB265}" srcOrd="0" destOrd="0" presId="urn:microsoft.com/office/officeart/2005/8/layout/vList2"/>
    <dgm:cxn modelId="{98363575-233C-4D62-BF4A-31A85174B5E0}" type="presParOf" srcId="{94C5E102-9360-4158-AAC7-765F9A440C94}" destId="{32AB90DF-F082-454E-9FFD-40A3573445DE}" srcOrd="1" destOrd="0" presId="urn:microsoft.com/office/officeart/2005/8/layout/vList2"/>
  </dgm:cxnLst>
  <dgm:bg>
    <a:solidFill>
      <a:schemeClr val="accent3">
        <a:lumMod val="20000"/>
        <a:lumOff val="8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518429-6872-4E4B-9967-6DFDF860C53E}" type="doc">
      <dgm:prSet loTypeId="urn:microsoft.com/office/officeart/2005/8/layout/vList2" loCatId="list" qsTypeId="urn:microsoft.com/office/officeart/2005/8/quickstyle/3d3" qsCatId="3D" csTypeId="urn:microsoft.com/office/officeart/2005/8/colors/colorful4" csCatId="colorful" phldr="1"/>
      <dgm:spPr/>
      <dgm:t>
        <a:bodyPr/>
        <a:lstStyle/>
        <a:p>
          <a:endParaRPr lang="en-US"/>
        </a:p>
      </dgm:t>
    </dgm:pt>
    <dgm:pt modelId="{75DF23BD-A34D-4335-BE1E-3D581B01C25E}">
      <dgm:prSet phldrT="[Text]" custT="1"/>
      <dgm:spPr>
        <a:solidFill>
          <a:schemeClr val="tx1">
            <a:lumMod val="60000"/>
            <a:lumOff val="40000"/>
          </a:schemeClr>
        </a:solidFill>
      </dgm:spPr>
      <dgm:t>
        <a:bodyPr/>
        <a:lstStyle/>
        <a:p>
          <a:pPr algn="ctr"/>
          <a:r>
            <a:rPr lang="en-US" sz="2400" b="1" dirty="0">
              <a:latin typeface="Arial" panose="020B0604020202020204" pitchFamily="34" charset="0"/>
              <a:ea typeface="Tahoma" panose="020B0604030504040204" pitchFamily="34" charset="0"/>
              <a:cs typeface="Arial" panose="020B0604020202020204" pitchFamily="34" charset="0"/>
            </a:rPr>
            <a:t>Query: Return the id and type of the first three families</a:t>
          </a:r>
        </a:p>
      </dgm:t>
    </dgm:pt>
    <dgm:pt modelId="{35B03576-B32E-4692-9077-BBD178267345}" type="parTrans" cxnId="{A318F348-DD73-4140-BF9E-D611186A993E}">
      <dgm:prSet/>
      <dgm:spPr/>
      <dgm:t>
        <a:bodyPr/>
        <a:lstStyle/>
        <a:p>
          <a:endParaRPr lang="en-US"/>
        </a:p>
      </dgm:t>
    </dgm:pt>
    <dgm:pt modelId="{AC48B687-556B-47D1-BABF-0FE304A3E1C4}" type="sibTrans" cxnId="{A318F348-DD73-4140-BF9E-D611186A993E}">
      <dgm:prSet/>
      <dgm:spPr/>
      <dgm:t>
        <a:bodyPr/>
        <a:lstStyle/>
        <a:p>
          <a:endParaRPr lang="en-US"/>
        </a:p>
      </dgm:t>
    </dgm:pt>
    <dgm:pt modelId="{563B843B-74A1-4251-A76B-AC7881E0A568}">
      <dgm:prSet phldrT="[Text]" custT="1"/>
      <dgm:spPr/>
      <dgm:t>
        <a:bodyPr/>
        <a:lstStyle/>
        <a:p>
          <a:pPr algn="ctr">
            <a:buNone/>
          </a:pPr>
          <a:r>
            <a:rPr lang="en-US" sz="2000" b="1" dirty="0">
              <a:solidFill>
                <a:schemeClr val="tx2"/>
              </a:solidFill>
              <a:latin typeface="Arial" panose="020B0604020202020204" pitchFamily="34" charset="0"/>
              <a:ea typeface="Tahoma" panose="020B0604030504040204" pitchFamily="34" charset="0"/>
              <a:cs typeface="Arial" panose="020B0604020202020204" pitchFamily="34" charset="0"/>
            </a:rPr>
            <a:t>Q’’(FID, Type) :- Family(FID, </a:t>
          </a:r>
          <a:r>
            <a:rPr lang="en-US" sz="2000" b="1" dirty="0" err="1">
              <a:solidFill>
                <a:schemeClr val="tx2"/>
              </a:solidFill>
              <a:latin typeface="Arial" panose="020B0604020202020204" pitchFamily="34" charset="0"/>
              <a:ea typeface="Tahoma" panose="020B0604030504040204" pitchFamily="34" charset="0"/>
              <a:cs typeface="Arial" panose="020B0604020202020204" pitchFamily="34" charset="0"/>
            </a:rPr>
            <a:t>FName</a:t>
          </a:r>
          <a:r>
            <a:rPr lang="en-US" sz="2000" b="1" dirty="0">
              <a:solidFill>
                <a:schemeClr val="tx2"/>
              </a:solidFill>
              <a:latin typeface="Arial" panose="020B0604020202020204" pitchFamily="34" charset="0"/>
              <a:ea typeface="Tahoma" panose="020B0604030504040204" pitchFamily="34" charset="0"/>
              <a:cs typeface="Arial" panose="020B0604020202020204" pitchFamily="34" charset="0"/>
            </a:rPr>
            <a:t>, Type), FID &lt;= 3</a:t>
          </a:r>
        </a:p>
      </dgm:t>
    </dgm:pt>
    <dgm:pt modelId="{27E8687A-98DE-4E9C-A51E-A1D871D9749B}" type="parTrans" cxnId="{4A99271A-F32B-4B3A-A561-D6C7BB53BC67}">
      <dgm:prSet/>
      <dgm:spPr/>
      <dgm:t>
        <a:bodyPr/>
        <a:lstStyle/>
        <a:p>
          <a:endParaRPr lang="en-US"/>
        </a:p>
      </dgm:t>
    </dgm:pt>
    <dgm:pt modelId="{BA9463EE-E12F-45FC-A7C2-473B151DEEC2}" type="sibTrans" cxnId="{4A99271A-F32B-4B3A-A561-D6C7BB53BC67}">
      <dgm:prSet/>
      <dgm:spPr/>
      <dgm:t>
        <a:bodyPr/>
        <a:lstStyle/>
        <a:p>
          <a:endParaRPr lang="en-US"/>
        </a:p>
      </dgm:t>
    </dgm:pt>
    <dgm:pt modelId="{94C5E102-9360-4158-AAC7-765F9A440C94}" type="pres">
      <dgm:prSet presAssocID="{5B518429-6872-4E4B-9967-6DFDF860C53E}" presName="linear" presStyleCnt="0">
        <dgm:presLayoutVars>
          <dgm:animLvl val="lvl"/>
          <dgm:resizeHandles val="exact"/>
        </dgm:presLayoutVars>
      </dgm:prSet>
      <dgm:spPr/>
    </dgm:pt>
    <dgm:pt modelId="{5E130EBE-E2A4-4A69-B34B-B068032CB265}" type="pres">
      <dgm:prSet presAssocID="{75DF23BD-A34D-4335-BE1E-3D581B01C25E}" presName="parentText" presStyleLbl="node1" presStyleIdx="0" presStyleCnt="1" custLinFactY="-14553" custLinFactNeighborX="1350" custLinFactNeighborY="-100000">
        <dgm:presLayoutVars>
          <dgm:chMax val="0"/>
          <dgm:bulletEnabled val="1"/>
        </dgm:presLayoutVars>
      </dgm:prSet>
      <dgm:spPr/>
    </dgm:pt>
    <dgm:pt modelId="{32AB90DF-F082-454E-9FFD-40A3573445DE}" type="pres">
      <dgm:prSet presAssocID="{75DF23BD-A34D-4335-BE1E-3D581B01C25E}" presName="childText" presStyleLbl="revTx" presStyleIdx="0" presStyleCnt="1">
        <dgm:presLayoutVars>
          <dgm:bulletEnabled val="1"/>
        </dgm:presLayoutVars>
      </dgm:prSet>
      <dgm:spPr/>
    </dgm:pt>
  </dgm:ptLst>
  <dgm:cxnLst>
    <dgm:cxn modelId="{4A99271A-F32B-4B3A-A561-D6C7BB53BC67}" srcId="{75DF23BD-A34D-4335-BE1E-3D581B01C25E}" destId="{563B843B-74A1-4251-A76B-AC7881E0A568}" srcOrd="0" destOrd="0" parTransId="{27E8687A-98DE-4E9C-A51E-A1D871D9749B}" sibTransId="{BA9463EE-E12F-45FC-A7C2-473B151DEEC2}"/>
    <dgm:cxn modelId="{A318F348-DD73-4140-BF9E-D611186A993E}" srcId="{5B518429-6872-4E4B-9967-6DFDF860C53E}" destId="{75DF23BD-A34D-4335-BE1E-3D581B01C25E}" srcOrd="0" destOrd="0" parTransId="{35B03576-B32E-4692-9077-BBD178267345}" sibTransId="{AC48B687-556B-47D1-BABF-0FE304A3E1C4}"/>
    <dgm:cxn modelId="{6AA4926D-7FCC-4DB8-80C0-D50F187BC4F6}" type="presOf" srcId="{5B518429-6872-4E4B-9967-6DFDF860C53E}" destId="{94C5E102-9360-4158-AAC7-765F9A440C94}" srcOrd="0" destOrd="0" presId="urn:microsoft.com/office/officeart/2005/8/layout/vList2"/>
    <dgm:cxn modelId="{2F98E48B-7F58-4A16-9689-699A301B4AA0}" type="presOf" srcId="{75DF23BD-A34D-4335-BE1E-3D581B01C25E}" destId="{5E130EBE-E2A4-4A69-B34B-B068032CB265}" srcOrd="0" destOrd="0" presId="urn:microsoft.com/office/officeart/2005/8/layout/vList2"/>
    <dgm:cxn modelId="{8AD533DE-4903-4CE9-995D-6897AAE6CDB7}" type="presOf" srcId="{563B843B-74A1-4251-A76B-AC7881E0A568}" destId="{32AB90DF-F082-454E-9FFD-40A3573445DE}" srcOrd="0" destOrd="0" presId="urn:microsoft.com/office/officeart/2005/8/layout/vList2"/>
    <dgm:cxn modelId="{28C9EB37-C782-4D09-9BB7-5C7A50E4EA7B}" type="presParOf" srcId="{94C5E102-9360-4158-AAC7-765F9A440C94}" destId="{5E130EBE-E2A4-4A69-B34B-B068032CB265}" srcOrd="0" destOrd="0" presId="urn:microsoft.com/office/officeart/2005/8/layout/vList2"/>
    <dgm:cxn modelId="{98363575-233C-4D62-BF4A-31A85174B5E0}" type="presParOf" srcId="{94C5E102-9360-4158-AAC7-765F9A440C94}" destId="{32AB90DF-F082-454E-9FFD-40A3573445DE}" srcOrd="1" destOrd="0" presId="urn:microsoft.com/office/officeart/2005/8/layout/vList2"/>
  </dgm:cxnLst>
  <dgm:bg>
    <a:solidFill>
      <a:schemeClr val="accent3">
        <a:lumMod val="20000"/>
        <a:lumOff val="8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30EBE-E2A4-4A69-B34B-B068032CB265}">
      <dsp:nvSpPr>
        <dsp:cNvPr id="0" name=""/>
        <dsp:cNvSpPr/>
      </dsp:nvSpPr>
      <dsp:spPr>
        <a:xfrm>
          <a:off x="0" y="0"/>
          <a:ext cx="10243751" cy="556920"/>
        </a:xfrm>
        <a:prstGeom prst="roundRect">
          <a:avLst/>
        </a:prstGeom>
        <a:solidFill>
          <a:schemeClr val="tx1">
            <a:lumMod val="60000"/>
            <a:lumOff val="40000"/>
          </a:schemeClr>
        </a:solidFill>
        <a:ln>
          <a:noFill/>
        </a:ln>
        <a:effectLst>
          <a:reflection blurRad="12700" stA="26000" endPos="32000" dist="12700" dir="5400000" sy="-100000" rotWithShape="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Arial" panose="020B0604020202020204" pitchFamily="34" charset="0"/>
              <a:ea typeface="Tahoma" panose="020B0604030504040204" pitchFamily="34" charset="0"/>
              <a:cs typeface="Arial" panose="020B0604020202020204" pitchFamily="34" charset="0"/>
            </a:rPr>
            <a:t>Query: Return the id, type and text of families with introduction page</a:t>
          </a:r>
        </a:p>
      </dsp:txBody>
      <dsp:txXfrm>
        <a:off x="27187" y="27187"/>
        <a:ext cx="10189377" cy="502546"/>
      </dsp:txXfrm>
    </dsp:sp>
    <dsp:sp modelId="{32AB90DF-F082-454E-9FFD-40A3573445DE}">
      <dsp:nvSpPr>
        <dsp:cNvPr id="0" name=""/>
        <dsp:cNvSpPr/>
      </dsp:nvSpPr>
      <dsp:spPr>
        <a:xfrm>
          <a:off x="0" y="558693"/>
          <a:ext cx="10243751" cy="463680"/>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325239" tIns="24130" rIns="135128" bIns="24130" numCol="1" spcCol="1270" anchor="t" anchorCtr="0">
          <a:noAutofit/>
        </a:bodyPr>
        <a:lstStyle/>
        <a:p>
          <a:pPr marL="171450" lvl="1" indent="-171450" algn="l" defTabSz="844550">
            <a:lnSpc>
              <a:spcPct val="90000"/>
            </a:lnSpc>
            <a:spcBef>
              <a:spcPct val="0"/>
            </a:spcBef>
            <a:spcAft>
              <a:spcPct val="20000"/>
            </a:spcAft>
            <a:buFontTx/>
            <a:buNone/>
          </a:pPr>
          <a:r>
            <a:rPr lang="en-US" sz="1900" b="1" kern="1200" dirty="0">
              <a:solidFill>
                <a:schemeClr val="tx2"/>
              </a:solidFill>
              <a:latin typeface="Arial" panose="020B0604020202020204" pitchFamily="34" charset="0"/>
              <a:ea typeface="Tahoma" panose="020B0604030504040204" pitchFamily="34" charset="0"/>
              <a:cs typeface="Arial" panose="020B0604020202020204" pitchFamily="34" charset="0"/>
            </a:rPr>
            <a:t>Q(FID1, Type, Text) :- Family(FID1, </a:t>
          </a:r>
          <a:r>
            <a:rPr lang="en-US" sz="1900" b="1" kern="1200" dirty="0" err="1">
              <a:solidFill>
                <a:schemeClr val="tx2"/>
              </a:solidFill>
              <a:latin typeface="Arial" panose="020B0604020202020204" pitchFamily="34" charset="0"/>
              <a:ea typeface="Tahoma" panose="020B0604030504040204" pitchFamily="34" charset="0"/>
              <a:cs typeface="Arial" panose="020B0604020202020204" pitchFamily="34" charset="0"/>
            </a:rPr>
            <a:t>FName</a:t>
          </a:r>
          <a:r>
            <a:rPr lang="en-US" sz="1900" b="1" kern="1200" dirty="0">
              <a:solidFill>
                <a:schemeClr val="tx2"/>
              </a:solidFill>
              <a:latin typeface="Arial" panose="020B0604020202020204" pitchFamily="34" charset="0"/>
              <a:ea typeface="Tahoma" panose="020B0604030504040204" pitchFamily="34" charset="0"/>
              <a:cs typeface="Arial" panose="020B0604020202020204" pitchFamily="34" charset="0"/>
            </a:rPr>
            <a:t>, Type), </a:t>
          </a:r>
          <a:r>
            <a:rPr lang="en-US" sz="1900" b="1" kern="1200" dirty="0" err="1">
              <a:solidFill>
                <a:schemeClr val="tx2"/>
              </a:solidFill>
              <a:latin typeface="Arial" panose="020B0604020202020204" pitchFamily="34" charset="0"/>
              <a:ea typeface="Tahoma" panose="020B0604030504040204" pitchFamily="34" charset="0"/>
              <a:cs typeface="Arial" panose="020B0604020202020204" pitchFamily="34" charset="0"/>
            </a:rPr>
            <a:t>FamilyIntro</a:t>
          </a:r>
          <a:r>
            <a:rPr lang="en-US" sz="1900" b="1" kern="1200" dirty="0">
              <a:solidFill>
                <a:schemeClr val="tx2"/>
              </a:solidFill>
              <a:latin typeface="Arial" panose="020B0604020202020204" pitchFamily="34" charset="0"/>
              <a:ea typeface="Tahoma" panose="020B0604030504040204" pitchFamily="34" charset="0"/>
              <a:cs typeface="Arial" panose="020B0604020202020204" pitchFamily="34" charset="0"/>
            </a:rPr>
            <a:t>(FID2, Text), FID1 = FID2</a:t>
          </a:r>
        </a:p>
      </dsp:txBody>
      <dsp:txXfrm>
        <a:off x="0" y="558693"/>
        <a:ext cx="10243751" cy="4636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30EBE-E2A4-4A69-B34B-B068032CB265}">
      <dsp:nvSpPr>
        <dsp:cNvPr id="0" name=""/>
        <dsp:cNvSpPr/>
      </dsp:nvSpPr>
      <dsp:spPr>
        <a:xfrm>
          <a:off x="0" y="0"/>
          <a:ext cx="9794240" cy="555750"/>
        </a:xfrm>
        <a:prstGeom prst="roundRect">
          <a:avLst/>
        </a:prstGeom>
        <a:solidFill>
          <a:schemeClr val="tx1">
            <a:lumMod val="60000"/>
            <a:lumOff val="40000"/>
          </a:schemeClr>
        </a:solidFill>
        <a:ln>
          <a:noFill/>
        </a:ln>
        <a:effectLst>
          <a:reflection blurRad="12700" stA="26000" endPos="32000" dist="12700" dir="5400000" sy="-100000" rotWithShape="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Arial" panose="020B0604020202020204" pitchFamily="34" charset="0"/>
              <a:ea typeface="Tahoma" panose="020B0604030504040204" pitchFamily="34" charset="0"/>
              <a:cs typeface="Arial" panose="020B0604020202020204" pitchFamily="34" charset="0"/>
            </a:rPr>
            <a:t>Query: Return the id and type of the first family</a:t>
          </a:r>
        </a:p>
      </dsp:txBody>
      <dsp:txXfrm>
        <a:off x="27129" y="27129"/>
        <a:ext cx="9739982" cy="501492"/>
      </dsp:txXfrm>
    </dsp:sp>
    <dsp:sp modelId="{32AB90DF-F082-454E-9FFD-40A3573445DE}">
      <dsp:nvSpPr>
        <dsp:cNvPr id="0" name=""/>
        <dsp:cNvSpPr/>
      </dsp:nvSpPr>
      <dsp:spPr>
        <a:xfrm>
          <a:off x="0" y="561988"/>
          <a:ext cx="9794240" cy="314640"/>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310967" tIns="25400" rIns="142240" bIns="25400" numCol="1" spcCol="1270" anchor="t" anchorCtr="0">
          <a:noAutofit/>
        </a:bodyPr>
        <a:lstStyle/>
        <a:p>
          <a:pPr marL="228600" lvl="1" indent="-228600" algn="ctr" defTabSz="889000">
            <a:lnSpc>
              <a:spcPct val="90000"/>
            </a:lnSpc>
            <a:spcBef>
              <a:spcPct val="0"/>
            </a:spcBef>
            <a:spcAft>
              <a:spcPct val="20000"/>
            </a:spcAft>
            <a:buNone/>
          </a:pPr>
          <a:r>
            <a:rPr lang="en-US" sz="2000" b="1" kern="1200" dirty="0">
              <a:solidFill>
                <a:schemeClr val="tx2"/>
              </a:solidFill>
              <a:latin typeface="Arial" panose="020B0604020202020204" pitchFamily="34" charset="0"/>
              <a:ea typeface="Tahoma" panose="020B0604030504040204" pitchFamily="34" charset="0"/>
              <a:cs typeface="Arial" panose="020B0604020202020204" pitchFamily="34" charset="0"/>
            </a:rPr>
            <a:t>Q’(FID, Type) :- Family(FID, </a:t>
          </a:r>
          <a:r>
            <a:rPr lang="en-US" sz="2000" b="1" kern="1200" dirty="0" err="1">
              <a:solidFill>
                <a:schemeClr val="tx2"/>
              </a:solidFill>
              <a:latin typeface="Arial" panose="020B0604020202020204" pitchFamily="34" charset="0"/>
              <a:ea typeface="Tahoma" panose="020B0604030504040204" pitchFamily="34" charset="0"/>
              <a:cs typeface="Arial" panose="020B0604020202020204" pitchFamily="34" charset="0"/>
            </a:rPr>
            <a:t>FName</a:t>
          </a:r>
          <a:r>
            <a:rPr lang="en-US" sz="2000" b="1" kern="1200" dirty="0">
              <a:solidFill>
                <a:schemeClr val="tx2"/>
              </a:solidFill>
              <a:latin typeface="Arial" panose="020B0604020202020204" pitchFamily="34" charset="0"/>
              <a:ea typeface="Tahoma" panose="020B0604030504040204" pitchFamily="34" charset="0"/>
              <a:cs typeface="Arial" panose="020B0604020202020204" pitchFamily="34" charset="0"/>
            </a:rPr>
            <a:t>, Type), FID = 1</a:t>
          </a:r>
        </a:p>
      </dsp:txBody>
      <dsp:txXfrm>
        <a:off x="0" y="561988"/>
        <a:ext cx="9794240" cy="314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30EBE-E2A4-4A69-B34B-B068032CB265}">
      <dsp:nvSpPr>
        <dsp:cNvPr id="0" name=""/>
        <dsp:cNvSpPr/>
      </dsp:nvSpPr>
      <dsp:spPr>
        <a:xfrm>
          <a:off x="0" y="0"/>
          <a:ext cx="9794240" cy="556920"/>
        </a:xfrm>
        <a:prstGeom prst="roundRect">
          <a:avLst/>
        </a:prstGeom>
        <a:solidFill>
          <a:schemeClr val="tx1">
            <a:lumMod val="60000"/>
            <a:lumOff val="40000"/>
          </a:schemeClr>
        </a:solidFill>
        <a:ln>
          <a:noFill/>
        </a:ln>
        <a:effectLst>
          <a:reflection blurRad="12700" stA="26000" endPos="32000" dist="12700" dir="5400000" sy="-100000" rotWithShape="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Arial" panose="020B0604020202020204" pitchFamily="34" charset="0"/>
              <a:ea typeface="Tahoma" panose="020B0604030504040204" pitchFamily="34" charset="0"/>
              <a:cs typeface="Arial" panose="020B0604020202020204" pitchFamily="34" charset="0"/>
            </a:rPr>
            <a:t>Query: Return the id and type of the first three families</a:t>
          </a:r>
        </a:p>
      </dsp:txBody>
      <dsp:txXfrm>
        <a:off x="27187" y="27187"/>
        <a:ext cx="9739866" cy="502546"/>
      </dsp:txXfrm>
    </dsp:sp>
    <dsp:sp modelId="{32AB90DF-F082-454E-9FFD-40A3573445DE}">
      <dsp:nvSpPr>
        <dsp:cNvPr id="0" name=""/>
        <dsp:cNvSpPr/>
      </dsp:nvSpPr>
      <dsp:spPr>
        <a:xfrm>
          <a:off x="0" y="558693"/>
          <a:ext cx="9794240" cy="463680"/>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310967" tIns="25400" rIns="142240" bIns="25400" numCol="1" spcCol="1270" anchor="t" anchorCtr="0">
          <a:noAutofit/>
        </a:bodyPr>
        <a:lstStyle/>
        <a:p>
          <a:pPr marL="228600" lvl="1" indent="-228600" algn="ctr" defTabSz="889000">
            <a:lnSpc>
              <a:spcPct val="90000"/>
            </a:lnSpc>
            <a:spcBef>
              <a:spcPct val="0"/>
            </a:spcBef>
            <a:spcAft>
              <a:spcPct val="20000"/>
            </a:spcAft>
            <a:buNone/>
          </a:pPr>
          <a:r>
            <a:rPr lang="en-US" sz="2000" b="1" kern="1200" dirty="0">
              <a:solidFill>
                <a:schemeClr val="tx2"/>
              </a:solidFill>
              <a:latin typeface="Arial" panose="020B0604020202020204" pitchFamily="34" charset="0"/>
              <a:ea typeface="Tahoma" panose="020B0604030504040204" pitchFamily="34" charset="0"/>
              <a:cs typeface="Arial" panose="020B0604020202020204" pitchFamily="34" charset="0"/>
            </a:rPr>
            <a:t>Q’’(FID, Type) :- Family(FID, </a:t>
          </a:r>
          <a:r>
            <a:rPr lang="en-US" sz="2000" b="1" kern="1200" dirty="0" err="1">
              <a:solidFill>
                <a:schemeClr val="tx2"/>
              </a:solidFill>
              <a:latin typeface="Arial" panose="020B0604020202020204" pitchFamily="34" charset="0"/>
              <a:ea typeface="Tahoma" panose="020B0604030504040204" pitchFamily="34" charset="0"/>
              <a:cs typeface="Arial" panose="020B0604020202020204" pitchFamily="34" charset="0"/>
            </a:rPr>
            <a:t>FName</a:t>
          </a:r>
          <a:r>
            <a:rPr lang="en-US" sz="2000" b="1" kern="1200" dirty="0">
              <a:solidFill>
                <a:schemeClr val="tx2"/>
              </a:solidFill>
              <a:latin typeface="Arial" panose="020B0604020202020204" pitchFamily="34" charset="0"/>
              <a:ea typeface="Tahoma" panose="020B0604030504040204" pitchFamily="34" charset="0"/>
              <a:cs typeface="Arial" panose="020B0604020202020204" pitchFamily="34" charset="0"/>
            </a:rPr>
            <a:t>, Type), FID &lt;= 3</a:t>
          </a:r>
        </a:p>
      </dsp:txBody>
      <dsp:txXfrm>
        <a:off x="0" y="558693"/>
        <a:ext cx="9794240" cy="4636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68796EA6-6F25-4F19-87BA-7ADCC16DAEFF}" type="datetimeFigureOut">
              <a:rPr lang="en-US" smtClean="0"/>
              <a:t>6/12/2018</a:t>
            </a:fld>
            <a:endParaRPr lang="en-US" dirty="0"/>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C64E50CC-F33A-4EF4-9F12-93EC4A21A0CF}" type="slidenum">
              <a:rPr lang="en-US" smtClean="0"/>
              <a:t>‹#›</a:t>
            </a:fld>
            <a:endParaRPr lang="en-US" dirty="0"/>
          </a:p>
        </p:txBody>
      </p:sp>
    </p:spTree>
    <p:extLst>
      <p:ext uri="{BB962C8B-B14F-4D97-AF65-F5344CB8AC3E}">
        <p14:creationId xmlns:p14="http://schemas.microsoft.com/office/powerpoint/2010/main" val="1323295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C39C172E-A8B5-46F6-B05C-DFA3E2E0F207}" type="datetimeFigureOut">
              <a:rPr lang="en-US" smtClean="0"/>
              <a:t>6/12/2018</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32674CE4-FBD8-4481-AEFB-CA53E599A745}" type="slidenum">
              <a:rPr lang="en-US" smtClean="0"/>
              <a:t>‹#›</a:t>
            </a:fld>
            <a:endParaRPr lang="en-US" dirty="0"/>
          </a:p>
        </p:txBody>
      </p:sp>
    </p:spTree>
    <p:extLst>
      <p:ext uri="{BB962C8B-B14F-4D97-AF65-F5344CB8AC3E}">
        <p14:creationId xmlns:p14="http://schemas.microsoft.com/office/powerpoint/2010/main" val="127326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This is Yinjun. I am excited to present our work on automating data citation. </a:t>
            </a:r>
          </a:p>
        </p:txBody>
      </p:sp>
      <p:sp>
        <p:nvSpPr>
          <p:cNvPr id="4" name="Slide Number Placeholder 3"/>
          <p:cNvSpPr>
            <a:spLocks noGrp="1"/>
          </p:cNvSpPr>
          <p:nvPr>
            <p:ph type="sldNum" sz="quarter" idx="10"/>
          </p:nvPr>
        </p:nvSpPr>
        <p:spPr/>
        <p:txBody>
          <a:bodyPr/>
          <a:lstStyle/>
          <a:p>
            <a:fld id="{32674CE4-FBD8-4481-AEFB-CA53E599A745}" type="slidenum">
              <a:rPr lang="en-US" smtClean="0"/>
              <a:t>1</a:t>
            </a:fld>
            <a:endParaRPr lang="en-US" dirty="0"/>
          </a:p>
        </p:txBody>
      </p:sp>
    </p:spTree>
    <p:extLst>
      <p:ext uri="{BB962C8B-B14F-4D97-AF65-F5344CB8AC3E}">
        <p14:creationId xmlns:p14="http://schemas.microsoft.com/office/powerpoint/2010/main" val="2147974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webpage, two types of citations are provided. One is the fine-grained citation including all the contributors for this family page.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//query included in the citation</a:t>
            </a:r>
          </a:p>
          <a:p>
            <a:r>
              <a:rPr lang="en-US" sz="1200" kern="1200" dirty="0">
                <a:solidFill>
                  <a:schemeClr val="tx1"/>
                </a:solidFill>
                <a:effectLst/>
                <a:latin typeface="+mn-lt"/>
                <a:ea typeface="+mn-ea"/>
                <a:cs typeface="+mn-cs"/>
              </a:rPr>
              <a:t>Note that, the query retrieving this family page, i.e. this http address is also included in this citation.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IUPHAR wins over other </a:t>
            </a:r>
            <a:r>
              <a:rPr lang="en-US" sz="1200" kern="1200" dirty="0" err="1">
                <a:solidFill>
                  <a:schemeClr val="tx1"/>
                </a:solidFill>
                <a:effectLst/>
                <a:latin typeface="+mn-lt"/>
                <a:ea typeface="+mn-ea"/>
                <a:cs typeface="+mn-cs"/>
              </a:rPr>
              <a:t>dbs</a:t>
            </a:r>
            <a:r>
              <a:rPr lang="en-US" sz="1200" kern="1200" dirty="0">
                <a:solidFill>
                  <a:schemeClr val="tx1"/>
                </a:solidFill>
                <a:effectLst/>
                <a:latin typeface="+mn-lt"/>
                <a:ea typeface="+mn-ea"/>
                <a:cs typeface="+mn-cs"/>
              </a:rPr>
              <a:t> by providing such fine-grained citations</a:t>
            </a:r>
          </a:p>
        </p:txBody>
      </p:sp>
      <p:sp>
        <p:nvSpPr>
          <p:cNvPr id="4" name="Slide Number Placeholder 3"/>
          <p:cNvSpPr>
            <a:spLocks noGrp="1"/>
          </p:cNvSpPr>
          <p:nvPr>
            <p:ph type="sldNum" sz="quarter" idx="10"/>
          </p:nvPr>
        </p:nvSpPr>
        <p:spPr/>
        <p:txBody>
          <a:bodyPr/>
          <a:lstStyle/>
          <a:p>
            <a:fld id="{32674CE4-FBD8-4481-AEFB-CA53E599A745}" type="slidenum">
              <a:rPr lang="en-US" smtClean="0"/>
              <a:t>10</a:t>
            </a:fld>
            <a:endParaRPr lang="en-US" dirty="0"/>
          </a:p>
        </p:txBody>
      </p:sp>
    </p:spTree>
    <p:extLst>
      <p:ext uri="{BB962C8B-B14F-4D97-AF65-F5344CB8AC3E}">
        <p14:creationId xmlns:p14="http://schemas.microsoft.com/office/powerpoint/2010/main" val="198067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other one is coarse-grained, which is a traditional journal citation to the IUPHAR database as a whole.</a:t>
            </a:r>
          </a:p>
        </p:txBody>
      </p:sp>
      <p:sp>
        <p:nvSpPr>
          <p:cNvPr id="4" name="Slide Number Placeholder 3"/>
          <p:cNvSpPr>
            <a:spLocks noGrp="1"/>
          </p:cNvSpPr>
          <p:nvPr>
            <p:ph type="sldNum" sz="quarter" idx="10"/>
          </p:nvPr>
        </p:nvSpPr>
        <p:spPr/>
        <p:txBody>
          <a:bodyPr/>
          <a:lstStyle/>
          <a:p>
            <a:fld id="{32674CE4-FBD8-4481-AEFB-CA53E599A745}" type="slidenum">
              <a:rPr lang="en-US" smtClean="0"/>
              <a:t>11</a:t>
            </a:fld>
            <a:endParaRPr lang="en-US" dirty="0"/>
          </a:p>
        </p:txBody>
      </p:sp>
    </p:spTree>
    <p:extLst>
      <p:ext uri="{BB962C8B-B14F-4D97-AF65-F5344CB8AC3E}">
        <p14:creationId xmlns:p14="http://schemas.microsoft.com/office/powerpoint/2010/main" val="2676352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NOT CLEAR WHAT USE BOTH OR USE ONE MEANS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we can see, for some part of data in IUPHAR database, there exist two types of citations, i.e. fine-grained citation and coarse-grained citation.</a:t>
            </a:r>
          </a:p>
          <a:p>
            <a:r>
              <a:rPr lang="en-US" sz="1200" kern="1200" dirty="0">
                <a:solidFill>
                  <a:schemeClr val="tx1"/>
                </a:solidFill>
                <a:effectLst/>
                <a:latin typeface="+mn-lt"/>
                <a:ea typeface="+mn-ea"/>
                <a:cs typeface="+mn-cs"/>
              </a:rPr>
              <a:t>//hard-coded</a:t>
            </a:r>
          </a:p>
          <a:p>
            <a:r>
              <a:rPr lang="en-US" sz="1200" kern="1200" dirty="0">
                <a:solidFill>
                  <a:schemeClr val="tx1"/>
                </a:solidFill>
                <a:effectLst/>
                <a:latin typeface="+mn-lt"/>
                <a:ea typeface="+mn-ea"/>
                <a:cs typeface="+mn-cs"/>
              </a:rPr>
              <a:t>Note that both the coarse-grained and fine-grained citations are hard-coded and manually specified by DBAs. Both of them are encouraged to be used, which are called alternative use.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//others</a:t>
            </a:r>
          </a:p>
          <a:p>
            <a:r>
              <a:rPr lang="en-US" sz="1200" kern="1200" dirty="0">
                <a:solidFill>
                  <a:schemeClr val="tx1"/>
                </a:solidFill>
                <a:effectLst/>
                <a:latin typeface="+mn-lt"/>
                <a:ea typeface="+mn-ea"/>
                <a:cs typeface="+mn-cs"/>
              </a:rPr>
              <a:t>Comparing to other typical scientific datasets, IUPHAR wins by owning fine-grained citations to include most specific contributors for the cited data.</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//general query</a:t>
            </a:r>
          </a:p>
          <a:p>
            <a:r>
              <a:rPr lang="en-US" sz="1200" kern="1200" dirty="0">
                <a:solidFill>
                  <a:schemeClr val="tx1"/>
                </a:solidFill>
                <a:effectLst/>
                <a:latin typeface="+mn-lt"/>
                <a:ea typeface="+mn-ea"/>
                <a:cs typeface="+mn-cs"/>
              </a:rPr>
              <a:t>However, this solution is still not enough since in IUPHAR database, only limited queries are associated with citations, like the query to each individual family. The DBAs hope that citations for general queries can be supported in the future.</a:t>
            </a:r>
          </a:p>
        </p:txBody>
      </p:sp>
      <p:sp>
        <p:nvSpPr>
          <p:cNvPr id="4" name="Slide Number Placeholder 3"/>
          <p:cNvSpPr>
            <a:spLocks noGrp="1"/>
          </p:cNvSpPr>
          <p:nvPr>
            <p:ph type="sldNum" sz="quarter" idx="10"/>
          </p:nvPr>
        </p:nvSpPr>
        <p:spPr/>
        <p:txBody>
          <a:bodyPr/>
          <a:lstStyle/>
          <a:p>
            <a:fld id="{CF2FD335-6D8E-486A-8F5F-DFC7325903FF}" type="slidenum">
              <a:rPr lang="en-US" smtClean="0"/>
              <a:t>12</a:t>
            </a:fld>
            <a:endParaRPr lang="en-US" dirty="0"/>
          </a:p>
        </p:txBody>
      </p:sp>
    </p:spTree>
    <p:extLst>
      <p:ext uri="{BB962C8B-B14F-4D97-AF65-F5344CB8AC3E}">
        <p14:creationId xmlns:p14="http://schemas.microsoft.com/office/powerpoint/2010/main" val="3069441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the number of general user queries can be infinite, it’s impossible to manually attach citations to each user query.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//goal</a:t>
            </a:r>
          </a:p>
          <a:p>
            <a:r>
              <a:rPr lang="en-US" sz="1200" kern="1200" dirty="0">
                <a:solidFill>
                  <a:schemeClr val="tx1"/>
                </a:solidFill>
                <a:effectLst/>
                <a:latin typeface="+mn-lt"/>
                <a:ea typeface="+mn-ea"/>
                <a:cs typeface="+mn-cs"/>
              </a:rPr>
              <a:t>So we need to figure out how to automatically generate citations for the cited data.</a:t>
            </a:r>
          </a:p>
        </p:txBody>
      </p:sp>
      <p:sp>
        <p:nvSpPr>
          <p:cNvPr id="4" name="Slide Number Placeholder 3"/>
          <p:cNvSpPr>
            <a:spLocks noGrp="1"/>
          </p:cNvSpPr>
          <p:nvPr>
            <p:ph type="sldNum" sz="quarter" idx="10"/>
          </p:nvPr>
        </p:nvSpPr>
        <p:spPr/>
        <p:txBody>
          <a:bodyPr/>
          <a:lstStyle/>
          <a:p>
            <a:fld id="{32674CE4-FBD8-4481-AEFB-CA53E599A745}" type="slidenum">
              <a:rPr lang="en-US" smtClean="0"/>
              <a:t>13</a:t>
            </a:fld>
            <a:endParaRPr lang="en-US" dirty="0"/>
          </a:p>
        </p:txBody>
      </p:sp>
    </p:spTree>
    <p:extLst>
      <p:ext uri="{BB962C8B-B14F-4D97-AF65-F5344CB8AC3E}">
        <p14:creationId xmlns:p14="http://schemas.microsoft.com/office/powerpoint/2010/main" val="1164354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We designed a model which based on one concept, citation views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F2FD335-6D8E-486A-8F5F-DFC7325903FF}" type="slidenum">
              <a:rPr lang="en-US" smtClean="0"/>
              <a:t>14</a:t>
            </a:fld>
            <a:endParaRPr lang="en-US" dirty="0"/>
          </a:p>
        </p:txBody>
      </p:sp>
    </p:spTree>
    <p:extLst>
      <p:ext uri="{BB962C8B-B14F-4D97-AF65-F5344CB8AC3E}">
        <p14:creationId xmlns:p14="http://schemas.microsoft.com/office/powerpoint/2010/main" val="4083149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defined a model for it, which centers around a concept called “citation views”, which consists of view query, citation query and citation function.</a:t>
            </a:r>
          </a:p>
        </p:txBody>
      </p:sp>
      <p:sp>
        <p:nvSpPr>
          <p:cNvPr id="4" name="Slide Number Placeholder 3"/>
          <p:cNvSpPr>
            <a:spLocks noGrp="1"/>
          </p:cNvSpPr>
          <p:nvPr>
            <p:ph type="sldNum" sz="quarter" idx="10"/>
          </p:nvPr>
        </p:nvSpPr>
        <p:spPr/>
        <p:txBody>
          <a:bodyPr/>
          <a:lstStyle/>
          <a:p>
            <a:fld id="{32674CE4-FBD8-4481-AEFB-CA53E599A745}" type="slidenum">
              <a:rPr lang="en-US" smtClean="0"/>
              <a:t>15</a:t>
            </a:fld>
            <a:endParaRPr lang="en-US" dirty="0"/>
          </a:p>
        </p:txBody>
      </p:sp>
    </p:spTree>
    <p:extLst>
      <p:ext uri="{BB962C8B-B14F-4D97-AF65-F5344CB8AC3E}">
        <p14:creationId xmlns:p14="http://schemas.microsoft.com/office/powerpoint/2010/main" val="1011481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//view query:</a:t>
            </a:r>
          </a:p>
          <a:p>
            <a:r>
              <a:rPr lang="en-US" sz="1200" kern="1200" dirty="0">
                <a:solidFill>
                  <a:schemeClr val="tx1"/>
                </a:solidFill>
                <a:effectLst/>
                <a:latin typeface="+mn-lt"/>
                <a:ea typeface="+mn-ea"/>
                <a:cs typeface="+mn-cs"/>
              </a:rPr>
              <a:t>The first component is view query, which is to specify the portion of data being cited. The view query is conjunctive and possibly parameterized query. For example, for each family page, we can define two view queries over family relation. One is parameterized while the other one is unparameterized.</a:t>
            </a:r>
          </a:p>
        </p:txBody>
      </p:sp>
      <p:sp>
        <p:nvSpPr>
          <p:cNvPr id="4" name="Slide Number Placeholder 3"/>
          <p:cNvSpPr>
            <a:spLocks noGrp="1"/>
          </p:cNvSpPr>
          <p:nvPr>
            <p:ph type="sldNum" sz="quarter" idx="10"/>
          </p:nvPr>
        </p:nvSpPr>
        <p:spPr/>
        <p:txBody>
          <a:bodyPr/>
          <a:lstStyle/>
          <a:p>
            <a:fld id="{32674CE4-FBD8-4481-AEFB-CA53E599A745}" type="slidenum">
              <a:rPr lang="en-US" smtClean="0"/>
              <a:t>16</a:t>
            </a:fld>
            <a:endParaRPr lang="en-US" dirty="0"/>
          </a:p>
        </p:txBody>
      </p:sp>
    </p:spTree>
    <p:extLst>
      <p:ext uri="{BB962C8B-B14F-4D97-AF65-F5344CB8AC3E}">
        <p14:creationId xmlns:p14="http://schemas.microsoft.com/office/powerpoint/2010/main" val="1011481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//view query:</a:t>
            </a:r>
          </a:p>
          <a:p>
            <a:r>
              <a:rPr lang="en-US" sz="1200" kern="1200" dirty="0">
                <a:solidFill>
                  <a:schemeClr val="tx1"/>
                </a:solidFill>
                <a:effectLst/>
                <a:latin typeface="+mn-lt"/>
                <a:ea typeface="+mn-ea"/>
                <a:cs typeface="+mn-cs"/>
              </a:rPr>
              <a:t>The first component is view query, which is to specify the portion of data being cited. The view query is conjunctive and possibly parameterized query. For example, for each family page, we can define two view queries over family relation. One is parameterized while the other one is unparameterized.</a:t>
            </a:r>
          </a:p>
        </p:txBody>
      </p:sp>
      <p:sp>
        <p:nvSpPr>
          <p:cNvPr id="4" name="Slide Number Placeholder 3"/>
          <p:cNvSpPr>
            <a:spLocks noGrp="1"/>
          </p:cNvSpPr>
          <p:nvPr>
            <p:ph type="sldNum" sz="quarter" idx="10"/>
          </p:nvPr>
        </p:nvSpPr>
        <p:spPr/>
        <p:txBody>
          <a:bodyPr/>
          <a:lstStyle/>
          <a:p>
            <a:fld id="{32674CE4-FBD8-4481-AEFB-CA53E599A745}" type="slidenum">
              <a:rPr lang="en-US" smtClean="0"/>
              <a:t>17</a:t>
            </a:fld>
            <a:endParaRPr lang="en-US" dirty="0"/>
          </a:p>
        </p:txBody>
      </p:sp>
    </p:spTree>
    <p:extLst>
      <p:ext uri="{BB962C8B-B14F-4D97-AF65-F5344CB8AC3E}">
        <p14:creationId xmlns:p14="http://schemas.microsoft.com/office/powerpoint/2010/main" val="1617437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//relation</a:t>
            </a:r>
          </a:p>
          <a:p>
            <a:r>
              <a:rPr lang="en-US" sz="1200" kern="1200" dirty="0">
                <a:solidFill>
                  <a:schemeClr val="tx1"/>
                </a:solidFill>
                <a:effectLst/>
                <a:latin typeface="+mn-lt"/>
                <a:ea typeface="+mn-ea"/>
                <a:cs typeface="+mn-cs"/>
              </a:rPr>
              <a:t>In order to show the differences between parameterized and unparameterized views, we use family relation from IUPHAR database, which includes information like ID, name and type of all families together.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For the unparameterized view V2, its instance includes all the tuples in Family relation. It represents the coarse-grained citation in the previous example, which is same across different family tuples. For V1, which is parameterized by FID, it can be instantiated by plugging in some FID value. Each instantiated view represents each family page and the fine-grained citation, which is most specific and different across different family tuples.</a:t>
            </a:r>
          </a:p>
        </p:txBody>
      </p:sp>
      <p:sp>
        <p:nvSpPr>
          <p:cNvPr id="4" name="Slide Number Placeholder 3"/>
          <p:cNvSpPr>
            <a:spLocks noGrp="1"/>
          </p:cNvSpPr>
          <p:nvPr>
            <p:ph type="sldNum" sz="quarter" idx="10"/>
          </p:nvPr>
        </p:nvSpPr>
        <p:spPr/>
        <p:txBody>
          <a:bodyPr/>
          <a:lstStyle/>
          <a:p>
            <a:fld id="{22AFA640-DE01-A94D-8A66-9A1F48D06D7F}" type="slidenum">
              <a:rPr lang="en-US" smtClean="0"/>
              <a:t>18</a:t>
            </a:fld>
            <a:endParaRPr lang="en-US"/>
          </a:p>
        </p:txBody>
      </p:sp>
    </p:spTree>
    <p:extLst>
      <p:ext uri="{BB962C8B-B14F-4D97-AF65-F5344CB8AC3E}">
        <p14:creationId xmlns:p14="http://schemas.microsoft.com/office/powerpoint/2010/main" val="1570820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//citation query</a:t>
            </a:r>
          </a:p>
          <a:p>
            <a:r>
              <a:rPr lang="en-US" sz="1200" kern="1200" dirty="0">
                <a:solidFill>
                  <a:schemeClr val="tx1"/>
                </a:solidFill>
                <a:effectLst/>
                <a:latin typeface="+mn-lt"/>
                <a:ea typeface="+mn-ea"/>
                <a:cs typeface="+mn-cs"/>
              </a:rPr>
              <a:t>The second component is citation query, which is used to retrieve snippets of information from the database used for citation. For example, given view V1, we can define a citation query which returns the contributors to each individual family page.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//citation function</a:t>
            </a:r>
          </a:p>
          <a:p>
            <a:r>
              <a:rPr lang="en-US" sz="1200" kern="1200" dirty="0">
                <a:solidFill>
                  <a:schemeClr val="tx1"/>
                </a:solidFill>
                <a:effectLst/>
                <a:latin typeface="+mn-lt"/>
                <a:ea typeface="+mn-ea"/>
                <a:cs typeface="+mn-cs"/>
              </a:rPr>
              <a:t>The last component is the citation function, which is to organize the snippets of information to construct a formatted citation for users.</a:t>
            </a:r>
          </a:p>
        </p:txBody>
      </p:sp>
      <p:sp>
        <p:nvSpPr>
          <p:cNvPr id="4" name="Slide Number Placeholder 3"/>
          <p:cNvSpPr>
            <a:spLocks noGrp="1"/>
          </p:cNvSpPr>
          <p:nvPr>
            <p:ph type="sldNum" sz="quarter" idx="10"/>
          </p:nvPr>
        </p:nvSpPr>
        <p:spPr/>
        <p:txBody>
          <a:bodyPr/>
          <a:lstStyle/>
          <a:p>
            <a:fld id="{32674CE4-FBD8-4481-AEFB-CA53E599A745}" type="slidenum">
              <a:rPr lang="en-US" smtClean="0"/>
              <a:t>19</a:t>
            </a:fld>
            <a:endParaRPr lang="en-US" dirty="0"/>
          </a:p>
        </p:txBody>
      </p:sp>
    </p:spTree>
    <p:extLst>
      <p:ext uri="{BB962C8B-B14F-4D97-AF65-F5344CB8AC3E}">
        <p14:creationId xmlns:p14="http://schemas.microsoft.com/office/powerpoint/2010/main" val="4240217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Currently, in biological and medical domain, more scientific datasets are published on the web, which are curated by large scientific community. </a:t>
            </a:r>
          </a:p>
          <a:p>
            <a:r>
              <a:rPr lang="en-US" sz="1200" kern="1200" dirty="0">
                <a:solidFill>
                  <a:schemeClr val="tx1"/>
                </a:solidFill>
                <a:effectLst/>
                <a:latin typeface="+mn-lt"/>
                <a:ea typeface="+mn-ea"/>
                <a:cs typeface="+mn-cs"/>
              </a:rPr>
              <a:t>//features of those datasets</a:t>
            </a:r>
          </a:p>
          <a:p>
            <a:r>
              <a:rPr lang="en-US" sz="1200" kern="1200" dirty="0">
                <a:solidFill>
                  <a:schemeClr val="tx1"/>
                </a:solidFill>
                <a:effectLst/>
                <a:latin typeface="+mn-lt"/>
                <a:ea typeface="+mn-ea"/>
                <a:cs typeface="+mn-cs"/>
              </a:rPr>
              <a:t>Those datasets are complex, evolving fast and structured as relational or graph database. In those databases, the contributors’ work should be acknowledged when the data is cited, which can encourage their continuous contribution to the database. Typical examples are </a:t>
            </a:r>
            <a:r>
              <a:rPr lang="en-US" sz="1200" kern="1200" dirty="0" err="1">
                <a:solidFill>
                  <a:schemeClr val="tx1"/>
                </a:solidFill>
                <a:effectLst/>
                <a:latin typeface="+mn-lt"/>
                <a:ea typeface="+mn-ea"/>
                <a:cs typeface="+mn-cs"/>
              </a:rPr>
              <a:t>Reactome</a:t>
            </a:r>
            <a:r>
              <a:rPr lang="en-US" sz="1200" kern="1200" dirty="0">
                <a:solidFill>
                  <a:schemeClr val="tx1"/>
                </a:solidFill>
                <a:effectLst/>
                <a:latin typeface="+mn-lt"/>
                <a:ea typeface="+mn-ea"/>
                <a:cs typeface="+mn-cs"/>
              </a:rPr>
              <a:t>, IUPHAR and eagle-I. But how should we generate citations to the </a:t>
            </a:r>
            <a:r>
              <a:rPr lang="en-US" sz="1200" b="1" kern="1200" dirty="0">
                <a:solidFill>
                  <a:schemeClr val="tx1"/>
                </a:solidFill>
                <a:effectLst/>
                <a:latin typeface="+mn-lt"/>
                <a:ea typeface="+mn-ea"/>
                <a:cs typeface="+mn-cs"/>
              </a:rPr>
              <a:t>cited </a:t>
            </a:r>
            <a:r>
              <a:rPr lang="en-US" sz="1200" kern="1200" dirty="0">
                <a:solidFill>
                  <a:schemeClr val="tx1"/>
                </a:solidFill>
                <a:effectLst/>
                <a:latin typeface="+mn-lt"/>
                <a:ea typeface="+mn-ea"/>
                <a:cs typeface="+mn-cs"/>
              </a:rPr>
              <a:t>data appropriately?</a:t>
            </a:r>
          </a:p>
        </p:txBody>
      </p:sp>
      <p:sp>
        <p:nvSpPr>
          <p:cNvPr id="4" name="Slide Number Placeholder 3"/>
          <p:cNvSpPr>
            <a:spLocks noGrp="1"/>
          </p:cNvSpPr>
          <p:nvPr>
            <p:ph type="sldNum" sz="quarter" idx="10"/>
          </p:nvPr>
        </p:nvSpPr>
        <p:spPr/>
        <p:txBody>
          <a:bodyPr/>
          <a:lstStyle/>
          <a:p>
            <a:fld id="{32674CE4-FBD8-4481-AEFB-CA53E599A745}" type="slidenum">
              <a:rPr lang="en-US" smtClean="0"/>
              <a:t>2</a:t>
            </a:fld>
            <a:endParaRPr lang="en-US" dirty="0"/>
          </a:p>
        </p:txBody>
      </p:sp>
    </p:spTree>
    <p:extLst>
      <p:ext uri="{BB962C8B-B14F-4D97-AF65-F5344CB8AC3E}">
        <p14:creationId xmlns:p14="http://schemas.microsoft.com/office/powerpoint/2010/main" val="3233107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//solutions</a:t>
            </a:r>
          </a:p>
          <a:p>
            <a:r>
              <a:rPr lang="en-US" sz="1200" kern="1200" dirty="0">
                <a:solidFill>
                  <a:schemeClr val="tx1"/>
                </a:solidFill>
                <a:effectLst/>
                <a:latin typeface="+mn-lt"/>
                <a:ea typeface="+mn-ea"/>
                <a:cs typeface="+mn-cs"/>
              </a:rPr>
              <a:t>Then here is a question, how can the citations to general queries automatically be generated using those predefined citation views?</a:t>
            </a:r>
          </a:p>
          <a:p>
            <a:endParaRPr lang="en-US" dirty="0"/>
          </a:p>
        </p:txBody>
      </p:sp>
      <p:sp>
        <p:nvSpPr>
          <p:cNvPr id="4" name="Slide Number Placeholder 3"/>
          <p:cNvSpPr>
            <a:spLocks noGrp="1"/>
          </p:cNvSpPr>
          <p:nvPr>
            <p:ph type="sldNum" sz="quarter" idx="10"/>
          </p:nvPr>
        </p:nvSpPr>
        <p:spPr/>
        <p:txBody>
          <a:bodyPr/>
          <a:lstStyle/>
          <a:p>
            <a:fld id="{32674CE4-FBD8-4481-AEFB-CA53E599A745}" type="slidenum">
              <a:rPr lang="en-US" smtClean="0"/>
              <a:t>20</a:t>
            </a:fld>
            <a:endParaRPr lang="en-US" dirty="0"/>
          </a:p>
        </p:txBody>
      </p:sp>
    </p:spTree>
    <p:extLst>
      <p:ext uri="{BB962C8B-B14F-4D97-AF65-F5344CB8AC3E}">
        <p14:creationId xmlns:p14="http://schemas.microsoft.com/office/powerpoint/2010/main" val="3332634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problem sounds very similar to query rewriting using views, right? But in fact, this research problem is not exactly same as query rewriting using views problem. Here is why.</a:t>
            </a:r>
          </a:p>
        </p:txBody>
      </p:sp>
      <p:sp>
        <p:nvSpPr>
          <p:cNvPr id="4" name="Slide Number Placeholder 3"/>
          <p:cNvSpPr>
            <a:spLocks noGrp="1"/>
          </p:cNvSpPr>
          <p:nvPr>
            <p:ph type="sldNum" sz="quarter" idx="10"/>
          </p:nvPr>
        </p:nvSpPr>
        <p:spPr/>
        <p:txBody>
          <a:bodyPr/>
          <a:lstStyle/>
          <a:p>
            <a:fld id="{32674CE4-FBD8-4481-AEFB-CA53E599A745}" type="slidenum">
              <a:rPr lang="en-US" smtClean="0"/>
              <a:t>21</a:t>
            </a:fld>
            <a:endParaRPr lang="en-US" dirty="0"/>
          </a:p>
        </p:txBody>
      </p:sp>
    </p:spTree>
    <p:extLst>
      <p:ext uri="{BB962C8B-B14F-4D97-AF65-F5344CB8AC3E}">
        <p14:creationId xmlns:p14="http://schemas.microsoft.com/office/powerpoint/2010/main" val="2193270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//query example</a:t>
            </a:r>
          </a:p>
          <a:p>
            <a:r>
              <a:rPr lang="en-US" sz="1200" kern="1200" dirty="0">
                <a:solidFill>
                  <a:schemeClr val="tx1"/>
                </a:solidFill>
                <a:effectLst/>
                <a:latin typeface="+mn-lt"/>
                <a:ea typeface="+mn-ea"/>
                <a:cs typeface="+mn-cs"/>
              </a:rPr>
              <a:t>In IUPHAR database, a user submits a query to return the drug targets whose type is ‘GPCR’</a:t>
            </a:r>
          </a:p>
        </p:txBody>
      </p:sp>
      <p:sp>
        <p:nvSpPr>
          <p:cNvPr id="4" name="Slide Number Placeholder 3"/>
          <p:cNvSpPr>
            <a:spLocks noGrp="1"/>
          </p:cNvSpPr>
          <p:nvPr>
            <p:ph type="sldNum" sz="quarter" idx="10"/>
          </p:nvPr>
        </p:nvSpPr>
        <p:spPr/>
        <p:txBody>
          <a:bodyPr/>
          <a:lstStyle/>
          <a:p>
            <a:fld id="{32674CE4-FBD8-4481-AEFB-CA53E599A745}" type="slidenum">
              <a:rPr lang="en-US" smtClean="0"/>
              <a:t>22</a:t>
            </a:fld>
            <a:endParaRPr lang="en-US" dirty="0"/>
          </a:p>
        </p:txBody>
      </p:sp>
    </p:spTree>
    <p:extLst>
      <p:ext uri="{BB962C8B-B14F-4D97-AF65-F5344CB8AC3E}">
        <p14:creationId xmlns:p14="http://schemas.microsoft.com/office/powerpoint/2010/main" val="2636541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datalog</a:t>
            </a:r>
            <a:r>
              <a:rPr lang="en-US" sz="1200" kern="1200" dirty="0">
                <a:solidFill>
                  <a:schemeClr val="tx1"/>
                </a:solidFill>
                <a:effectLst/>
                <a:latin typeface="+mn-lt"/>
                <a:ea typeface="+mn-ea"/>
                <a:cs typeface="+mn-cs"/>
              </a:rPr>
              <a:t> query</a:t>
            </a:r>
          </a:p>
          <a:p>
            <a:r>
              <a:rPr lang="en-US" sz="1200" kern="1200" dirty="0">
                <a:solidFill>
                  <a:schemeClr val="tx1"/>
                </a:solidFill>
                <a:effectLst/>
                <a:latin typeface="+mn-lt"/>
                <a:ea typeface="+mn-ea"/>
                <a:cs typeface="+mn-cs"/>
              </a:rPr>
              <a:t>This query can be formalized as a </a:t>
            </a:r>
            <a:r>
              <a:rPr lang="en-US" sz="1200" kern="1200" dirty="0" err="1">
                <a:solidFill>
                  <a:schemeClr val="tx1"/>
                </a:solidFill>
                <a:effectLst/>
                <a:latin typeface="+mn-lt"/>
                <a:ea typeface="+mn-ea"/>
                <a:cs typeface="+mn-cs"/>
              </a:rPr>
              <a:t>datalog</a:t>
            </a:r>
            <a:r>
              <a:rPr lang="en-US" sz="1200" kern="1200" dirty="0">
                <a:solidFill>
                  <a:schemeClr val="tx1"/>
                </a:solidFill>
                <a:effectLst/>
                <a:latin typeface="+mn-lt"/>
                <a:ea typeface="+mn-ea"/>
                <a:cs typeface="+mn-cs"/>
              </a:rPr>
              <a:t> query like this</a:t>
            </a:r>
          </a:p>
        </p:txBody>
      </p:sp>
      <p:sp>
        <p:nvSpPr>
          <p:cNvPr id="4" name="Slide Number Placeholder 3"/>
          <p:cNvSpPr>
            <a:spLocks noGrp="1"/>
          </p:cNvSpPr>
          <p:nvPr>
            <p:ph type="sldNum" sz="quarter" idx="10"/>
          </p:nvPr>
        </p:nvSpPr>
        <p:spPr/>
        <p:txBody>
          <a:bodyPr/>
          <a:lstStyle/>
          <a:p>
            <a:fld id="{32674CE4-FBD8-4481-AEFB-CA53E599A745}" type="slidenum">
              <a:rPr lang="en-US" smtClean="0"/>
              <a:t>23</a:t>
            </a:fld>
            <a:endParaRPr lang="en-US" dirty="0"/>
          </a:p>
        </p:txBody>
      </p:sp>
    </p:spTree>
    <p:extLst>
      <p:ext uri="{BB962C8B-B14F-4D97-AF65-F5344CB8AC3E}">
        <p14:creationId xmlns:p14="http://schemas.microsoft.com/office/powerpoint/2010/main" val="3094101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the query result is presented to this user. </a:t>
            </a:r>
          </a:p>
        </p:txBody>
      </p:sp>
      <p:sp>
        <p:nvSpPr>
          <p:cNvPr id="4" name="Slide Number Placeholder 3"/>
          <p:cNvSpPr>
            <a:spLocks noGrp="1"/>
          </p:cNvSpPr>
          <p:nvPr>
            <p:ph type="sldNum" sz="quarter" idx="10"/>
          </p:nvPr>
        </p:nvSpPr>
        <p:spPr/>
        <p:txBody>
          <a:bodyPr/>
          <a:lstStyle/>
          <a:p>
            <a:fld id="{32674CE4-FBD8-4481-AEFB-CA53E599A745}" type="slidenum">
              <a:rPr lang="en-US" smtClean="0"/>
              <a:t>24</a:t>
            </a:fld>
            <a:endParaRPr lang="en-US" dirty="0"/>
          </a:p>
        </p:txBody>
      </p:sp>
    </p:spTree>
    <p:extLst>
      <p:ext uri="{BB962C8B-B14F-4D97-AF65-F5344CB8AC3E}">
        <p14:creationId xmlns:p14="http://schemas.microsoft.com/office/powerpoint/2010/main" val="19314832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After seeing the query result, only the last tuple captures users’ interests. Since the user might not be an SQL expert, the user may just want to manually select that tuple. The citation for that tuple instead of the entire query result should be generated.</a:t>
            </a:r>
          </a:p>
        </p:txBody>
      </p:sp>
      <p:sp>
        <p:nvSpPr>
          <p:cNvPr id="4" name="Slide Number Placeholder 3"/>
          <p:cNvSpPr>
            <a:spLocks noGrp="1"/>
          </p:cNvSpPr>
          <p:nvPr>
            <p:ph type="sldNum" sz="quarter" idx="10"/>
          </p:nvPr>
        </p:nvSpPr>
        <p:spPr/>
        <p:txBody>
          <a:bodyPr/>
          <a:lstStyle/>
          <a:p>
            <a:fld id="{32674CE4-FBD8-4481-AEFB-CA53E599A745}" type="slidenum">
              <a:rPr lang="en-US" smtClean="0"/>
              <a:t>25</a:t>
            </a:fld>
            <a:endParaRPr lang="en-US" dirty="0"/>
          </a:p>
        </p:txBody>
      </p:sp>
    </p:spTree>
    <p:extLst>
      <p:ext uri="{BB962C8B-B14F-4D97-AF65-F5344CB8AC3E}">
        <p14:creationId xmlns:p14="http://schemas.microsoft.com/office/powerpoint/2010/main" val="702273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After seeing the query result, only the last tuple captures users’ interests. Since the user might not be an SQL expert, the user may just want to manually select that tuple. The citation for that tuple instead of the entire query result should be generated.</a:t>
            </a:r>
          </a:p>
        </p:txBody>
      </p:sp>
      <p:sp>
        <p:nvSpPr>
          <p:cNvPr id="4" name="Slide Number Placeholder 3"/>
          <p:cNvSpPr>
            <a:spLocks noGrp="1"/>
          </p:cNvSpPr>
          <p:nvPr>
            <p:ph type="sldNum" sz="quarter" idx="10"/>
          </p:nvPr>
        </p:nvSpPr>
        <p:spPr/>
        <p:txBody>
          <a:bodyPr/>
          <a:lstStyle/>
          <a:p>
            <a:fld id="{32674CE4-FBD8-4481-AEFB-CA53E599A745}" type="slidenum">
              <a:rPr lang="en-US" smtClean="0"/>
              <a:t>26</a:t>
            </a:fld>
            <a:endParaRPr lang="en-US" dirty="0"/>
          </a:p>
        </p:txBody>
      </p:sp>
    </p:spTree>
    <p:extLst>
      <p:ext uri="{BB962C8B-B14F-4D97-AF65-F5344CB8AC3E}">
        <p14:creationId xmlns:p14="http://schemas.microsoft.com/office/powerpoint/2010/main" val="299332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US" dirty="0"/>
              <a:t>How presentation will benefit audience: Adult learners are more interested in a subject if they know how or why it is important to them.</a:t>
            </a:r>
          </a:p>
          <a:p>
            <a:pPr marL="181240" indent="-18124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27</a:t>
            </a:fld>
            <a:endParaRPr lang="en-US" dirty="0"/>
          </a:p>
        </p:txBody>
      </p:sp>
    </p:spTree>
    <p:extLst>
      <p:ext uri="{BB962C8B-B14F-4D97-AF65-F5344CB8AC3E}">
        <p14:creationId xmlns:p14="http://schemas.microsoft.com/office/powerpoint/2010/main" val="1779126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give you a high-level idea on how our system works, I will only talk about the role of citation views and policies in the citation generation process. You can find details in our paper.</a:t>
            </a:r>
          </a:p>
          <a:p>
            <a:endParaRPr lang="en-US" dirty="0"/>
          </a:p>
          <a:p>
            <a:r>
              <a:rPr lang="en-US" dirty="0"/>
              <a:t>Quickly walk through our Data citation system. First, the DBAs define citation views and policies, which I will explain in the next few slides.</a:t>
            </a:r>
          </a:p>
          <a:p>
            <a:r>
              <a:rPr lang="en-US" dirty="0"/>
              <a:t>A user submits a query, which will be executed right away. At the same time, our citation system will take the user query and try to figure out what citation view to be used to generate citations for the query result.</a:t>
            </a:r>
          </a:p>
          <a:p>
            <a:endParaRPr lang="en-US" dirty="0"/>
          </a:p>
        </p:txBody>
      </p:sp>
      <p:sp>
        <p:nvSpPr>
          <p:cNvPr id="4" name="Slide Number Placeholder 3"/>
          <p:cNvSpPr>
            <a:spLocks noGrp="1"/>
          </p:cNvSpPr>
          <p:nvPr>
            <p:ph type="sldNum" sz="quarter" idx="10"/>
          </p:nvPr>
        </p:nvSpPr>
        <p:spPr/>
        <p:txBody>
          <a:bodyPr/>
          <a:lstStyle/>
          <a:p>
            <a:fld id="{32674CE4-FBD8-4481-AEFB-CA53E599A745}" type="slidenum">
              <a:rPr lang="en-US" smtClean="0"/>
              <a:t>28</a:t>
            </a:fld>
            <a:endParaRPr lang="en-US" dirty="0"/>
          </a:p>
        </p:txBody>
      </p:sp>
    </p:spTree>
    <p:extLst>
      <p:ext uri="{BB962C8B-B14F-4D97-AF65-F5344CB8AC3E}">
        <p14:creationId xmlns:p14="http://schemas.microsoft.com/office/powerpoint/2010/main" val="724768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order to generate citations for each tuple, we should use citations from pre-defined citation views.</a:t>
            </a:r>
          </a:p>
        </p:txBody>
      </p:sp>
      <p:sp>
        <p:nvSpPr>
          <p:cNvPr id="4" name="Slide Number Placeholder 3"/>
          <p:cNvSpPr>
            <a:spLocks noGrp="1"/>
          </p:cNvSpPr>
          <p:nvPr>
            <p:ph type="sldNum" sz="quarter" idx="10"/>
          </p:nvPr>
        </p:nvSpPr>
        <p:spPr/>
        <p:txBody>
          <a:bodyPr/>
          <a:lstStyle/>
          <a:p>
            <a:fld id="{32674CE4-FBD8-4481-AEFB-CA53E599A745}" type="slidenum">
              <a:rPr lang="en-US" smtClean="0"/>
              <a:t>29</a:t>
            </a:fld>
            <a:endParaRPr lang="en-US" dirty="0"/>
          </a:p>
        </p:txBody>
      </p:sp>
    </p:spTree>
    <p:extLst>
      <p:ext uri="{BB962C8B-B14F-4D97-AF65-F5344CB8AC3E}">
        <p14:creationId xmlns:p14="http://schemas.microsoft.com/office/powerpoint/2010/main" val="3557820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US" dirty="0"/>
              <a:t>How presentation will benefit audience: Adult learners are more interested in a subject if they know how or why it is important to them.</a:t>
            </a:r>
          </a:p>
          <a:p>
            <a:pPr marL="181240" indent="-181240">
              <a:buFont typeface="Arial" panose="020B0604020202020204" pitchFamily="34" charset="0"/>
              <a:buChar char="•"/>
            </a:pPr>
            <a:r>
              <a:rPr lang="en-US" dirty="0"/>
              <a:t>Presenter’s level of expertise in the subject: Briefly state your credentials in this area, or explain why participants should listen to you.</a:t>
            </a:r>
          </a:p>
          <a:p>
            <a:pPr marL="181240" indent="-181240">
              <a:buFont typeface="Arial" panose="020B0604020202020204" pitchFamily="34" charset="0"/>
              <a:buChar char="•"/>
            </a:pPr>
            <a:endParaRPr lang="en-US" dirty="0"/>
          </a:p>
          <a:p>
            <a:pPr marL="0" indent="0">
              <a:buFont typeface="Arial" panose="020B0604020202020204" pitchFamily="34" charset="0"/>
              <a:buNone/>
            </a:pPr>
            <a:r>
              <a:rPr lang="en-US" dirty="0"/>
              <a:t>I</a:t>
            </a:r>
            <a:r>
              <a:rPr lang="en-US" baseline="0" dirty="0"/>
              <a:t> DON’T REALLY LIKE THIS OUTLINE, PERHAPS IT SHOULD BE DIFFERENT</a:t>
            </a:r>
          </a:p>
          <a:p>
            <a:pPr marL="171450" indent="-171450">
              <a:buFontTx/>
              <a:buChar char="-"/>
            </a:pPr>
            <a:r>
              <a:rPr lang="en-US" baseline="0" dirty="0"/>
              <a:t>STATE OF THE ART IN DATA CITATION</a:t>
            </a:r>
          </a:p>
          <a:p>
            <a:pPr marL="171450" indent="-171450">
              <a:buFontTx/>
              <a:buChar char="-"/>
            </a:pPr>
            <a:r>
              <a:rPr lang="en-US" baseline="0" dirty="0"/>
              <a:t>OUR APPROACH:  CITATION VIEWS</a:t>
            </a:r>
          </a:p>
          <a:p>
            <a:pPr marL="171450" indent="-171450">
              <a:buFontTx/>
              <a:buChar char="-"/>
            </a:pPr>
            <a:r>
              <a:rPr lang="en-US" baseline="0" dirty="0"/>
              <a:t>IMPLEMENTING CITATION VIEWS</a:t>
            </a:r>
          </a:p>
          <a:p>
            <a:pPr marL="171450" indent="-171450">
              <a:buFontTx/>
              <a:buChar char="-"/>
            </a:pPr>
            <a:r>
              <a:rPr lang="en-US" baseline="0" dirty="0"/>
              <a:t>CONCLUSIONS</a:t>
            </a: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3</a:t>
            </a:fld>
            <a:endParaRPr lang="en-US" dirty="0"/>
          </a:p>
        </p:txBody>
      </p:sp>
    </p:spTree>
    <p:extLst>
      <p:ext uri="{BB962C8B-B14F-4D97-AF65-F5344CB8AC3E}">
        <p14:creationId xmlns:p14="http://schemas.microsoft.com/office/powerpoint/2010/main" val="4083149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a certain query tuple, we should determine which views are usable. Here is the intuition, i.e., view tuples should be visible in certain query tuple.</a:t>
            </a:r>
          </a:p>
        </p:txBody>
      </p:sp>
      <p:sp>
        <p:nvSpPr>
          <p:cNvPr id="4" name="Slide Number Placeholder 3"/>
          <p:cNvSpPr>
            <a:spLocks noGrp="1"/>
          </p:cNvSpPr>
          <p:nvPr>
            <p:ph type="sldNum" sz="quarter" idx="10"/>
          </p:nvPr>
        </p:nvSpPr>
        <p:spPr/>
        <p:txBody>
          <a:bodyPr/>
          <a:lstStyle/>
          <a:p>
            <a:fld id="{32674CE4-FBD8-4481-AEFB-CA53E599A745}" type="slidenum">
              <a:rPr lang="en-US" smtClean="0"/>
              <a:t>30</a:t>
            </a:fld>
            <a:endParaRPr lang="en-US" dirty="0"/>
          </a:p>
        </p:txBody>
      </p:sp>
    </p:spTree>
    <p:extLst>
      <p:ext uri="{BB962C8B-B14F-4D97-AF65-F5344CB8AC3E}">
        <p14:creationId xmlns:p14="http://schemas.microsoft.com/office/powerpoint/2010/main" val="1417297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capture this intuition, we designed three approaches, in which the amount of reasoning progressively shifts from tuple level to schema level.</a:t>
            </a:r>
          </a:p>
          <a:p>
            <a:r>
              <a:rPr lang="en-US" sz="1200" kern="1200" dirty="0">
                <a:solidFill>
                  <a:schemeClr val="tx1"/>
                </a:solidFill>
                <a:effectLst/>
                <a:latin typeface="+mn-lt"/>
                <a:ea typeface="+mn-ea"/>
                <a:cs typeface="+mn-cs"/>
              </a:rPr>
              <a:t>//SLA</a:t>
            </a:r>
          </a:p>
          <a:p>
            <a:r>
              <a:rPr lang="en-US" sz="1200" kern="1200" dirty="0">
                <a:solidFill>
                  <a:schemeClr val="tx1"/>
                </a:solidFill>
                <a:effectLst/>
                <a:latin typeface="+mn-lt"/>
                <a:ea typeface="+mn-ea"/>
                <a:cs typeface="+mn-cs"/>
              </a:rPr>
              <a:t>The first one is schema-level approach, which only reasons the citations in the schema level</a:t>
            </a:r>
          </a:p>
        </p:txBody>
      </p:sp>
      <p:sp>
        <p:nvSpPr>
          <p:cNvPr id="4" name="Slide Number Placeholder 3"/>
          <p:cNvSpPr>
            <a:spLocks noGrp="1"/>
          </p:cNvSpPr>
          <p:nvPr>
            <p:ph type="sldNum" sz="quarter" idx="10"/>
          </p:nvPr>
        </p:nvSpPr>
        <p:spPr/>
        <p:txBody>
          <a:bodyPr/>
          <a:lstStyle/>
          <a:p>
            <a:fld id="{32674CE4-FBD8-4481-AEFB-CA53E599A745}" type="slidenum">
              <a:rPr lang="en-US" smtClean="0"/>
              <a:t>31</a:t>
            </a:fld>
            <a:endParaRPr lang="en-US" dirty="0"/>
          </a:p>
        </p:txBody>
      </p:sp>
    </p:spTree>
    <p:extLst>
      <p:ext uri="{BB962C8B-B14F-4D97-AF65-F5344CB8AC3E}">
        <p14:creationId xmlns:p14="http://schemas.microsoft.com/office/powerpoint/2010/main" val="36930175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the other end of this spectrum, it is the Tuple-level approach</a:t>
            </a:r>
          </a:p>
        </p:txBody>
      </p:sp>
      <p:sp>
        <p:nvSpPr>
          <p:cNvPr id="4" name="Slide Number Placeholder 3"/>
          <p:cNvSpPr>
            <a:spLocks noGrp="1"/>
          </p:cNvSpPr>
          <p:nvPr>
            <p:ph type="sldNum" sz="quarter" idx="10"/>
          </p:nvPr>
        </p:nvSpPr>
        <p:spPr/>
        <p:txBody>
          <a:bodyPr/>
          <a:lstStyle/>
          <a:p>
            <a:fld id="{32674CE4-FBD8-4481-AEFB-CA53E599A745}" type="slidenum">
              <a:rPr lang="en-US" smtClean="0"/>
              <a:t>32</a:t>
            </a:fld>
            <a:endParaRPr lang="en-US" dirty="0"/>
          </a:p>
        </p:txBody>
      </p:sp>
    </p:spTree>
    <p:extLst>
      <p:ext uri="{BB962C8B-B14F-4D97-AF65-F5344CB8AC3E}">
        <p14:creationId xmlns:p14="http://schemas.microsoft.com/office/powerpoint/2010/main" val="38351961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the other end of this spectrum, it is the Tuple-level approach</a:t>
            </a:r>
          </a:p>
        </p:txBody>
      </p:sp>
      <p:sp>
        <p:nvSpPr>
          <p:cNvPr id="4" name="Slide Number Placeholder 3"/>
          <p:cNvSpPr>
            <a:spLocks noGrp="1"/>
          </p:cNvSpPr>
          <p:nvPr>
            <p:ph type="sldNum" sz="quarter" idx="10"/>
          </p:nvPr>
        </p:nvSpPr>
        <p:spPr/>
        <p:txBody>
          <a:bodyPr/>
          <a:lstStyle/>
          <a:p>
            <a:fld id="{32674CE4-FBD8-4481-AEFB-CA53E599A745}" type="slidenum">
              <a:rPr lang="en-US" smtClean="0"/>
              <a:t>33</a:t>
            </a:fld>
            <a:endParaRPr lang="en-US" dirty="0"/>
          </a:p>
        </p:txBody>
      </p:sp>
    </p:spTree>
    <p:extLst>
      <p:ext uri="{BB962C8B-B14F-4D97-AF65-F5344CB8AC3E}">
        <p14:creationId xmlns:p14="http://schemas.microsoft.com/office/powerpoint/2010/main" val="34744698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Somewhere in-between is the semi-schema level approach. The last two approaches reason citations at both tuple-level and schema-level.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Due to the time limit, let’s focus on tuple-level approach in this presentation</a:t>
            </a:r>
          </a:p>
        </p:txBody>
      </p:sp>
      <p:sp>
        <p:nvSpPr>
          <p:cNvPr id="4" name="Slide Number Placeholder 3"/>
          <p:cNvSpPr>
            <a:spLocks noGrp="1"/>
          </p:cNvSpPr>
          <p:nvPr>
            <p:ph type="sldNum" sz="quarter" idx="10"/>
          </p:nvPr>
        </p:nvSpPr>
        <p:spPr/>
        <p:txBody>
          <a:bodyPr/>
          <a:lstStyle/>
          <a:p>
            <a:fld id="{32674CE4-FBD8-4481-AEFB-CA53E599A745}" type="slidenum">
              <a:rPr lang="en-US" smtClean="0"/>
              <a:t>34</a:t>
            </a:fld>
            <a:endParaRPr lang="en-US" dirty="0"/>
          </a:p>
        </p:txBody>
      </p:sp>
    </p:spTree>
    <p:extLst>
      <p:ext uri="{BB962C8B-B14F-4D97-AF65-F5344CB8AC3E}">
        <p14:creationId xmlns:p14="http://schemas.microsoft.com/office/powerpoint/2010/main" val="36177442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//annotation step</a:t>
            </a:r>
          </a:p>
          <a:p>
            <a:r>
              <a:rPr lang="en-US" sz="1200" kern="1200" dirty="0">
                <a:solidFill>
                  <a:schemeClr val="tx1"/>
                </a:solidFill>
                <a:effectLst/>
                <a:latin typeface="+mn-lt"/>
                <a:ea typeface="+mn-ea"/>
                <a:cs typeface="+mn-cs"/>
              </a:rPr>
              <a:t>Tuple-level approach starts by annotating tuples in the base relations with views. During annotation step, we want to capture visibility early, which is achieved by taking care of the predicates.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For example, there are two parameterized views defined over family and </a:t>
            </a:r>
            <a:r>
              <a:rPr lang="en-US" sz="1200" kern="1200" dirty="0" err="1">
                <a:solidFill>
                  <a:schemeClr val="tx1"/>
                </a:solidFill>
                <a:effectLst/>
                <a:latin typeface="+mn-lt"/>
                <a:ea typeface="+mn-ea"/>
                <a:cs typeface="+mn-cs"/>
              </a:rPr>
              <a:t>familyintro</a:t>
            </a:r>
            <a:r>
              <a:rPr lang="en-US" sz="1200" kern="1200" dirty="0">
                <a:solidFill>
                  <a:schemeClr val="tx1"/>
                </a:solidFill>
                <a:effectLst/>
                <a:latin typeface="+mn-lt"/>
                <a:ea typeface="+mn-ea"/>
                <a:cs typeface="+mn-cs"/>
              </a:rPr>
              <a:t> relation respectively. Only the first two tuples in Family relation are annotated with V1 since it has a predicate FID &lt;= 2 while all the tuples in relation </a:t>
            </a:r>
            <a:r>
              <a:rPr lang="en-US" sz="1200" kern="1200" dirty="0" err="1">
                <a:solidFill>
                  <a:schemeClr val="tx1"/>
                </a:solidFill>
                <a:effectLst/>
                <a:latin typeface="+mn-lt"/>
                <a:ea typeface="+mn-ea"/>
                <a:cs typeface="+mn-cs"/>
              </a:rPr>
              <a:t>FamilyIntro</a:t>
            </a:r>
            <a:r>
              <a:rPr lang="en-US" sz="1200" kern="1200" dirty="0">
                <a:solidFill>
                  <a:schemeClr val="tx1"/>
                </a:solidFill>
                <a:effectLst/>
                <a:latin typeface="+mn-lt"/>
                <a:ea typeface="+mn-ea"/>
                <a:cs typeface="+mn-cs"/>
              </a:rPr>
              <a:t> are annotated by V2 which has no predicates. The annotation in each tuple is instantiated by plugging FID values, which represents most specific citations to every tuple.</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32674CE4-FBD8-4481-AEFB-CA53E599A745}" type="slidenum">
              <a:rPr lang="en-US" smtClean="0"/>
              <a:t>35</a:t>
            </a:fld>
            <a:endParaRPr lang="en-US" dirty="0"/>
          </a:p>
        </p:txBody>
      </p:sp>
    </p:spTree>
    <p:extLst>
      <p:ext uri="{BB962C8B-B14F-4D97-AF65-F5344CB8AC3E}">
        <p14:creationId xmlns:p14="http://schemas.microsoft.com/office/powerpoint/2010/main" val="2021448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//joint-use claim</a:t>
            </a:r>
          </a:p>
          <a:p>
            <a:r>
              <a:rPr lang="en-US" sz="1200" kern="1200" dirty="0">
                <a:solidFill>
                  <a:schemeClr val="tx1"/>
                </a:solidFill>
                <a:effectLst/>
                <a:latin typeface="+mn-lt"/>
                <a:ea typeface="+mn-ea"/>
                <a:cs typeface="+mn-cs"/>
              </a:rPr>
              <a:t>There are three possible ways to construct citations for query tuples using those annotations, i.e. joint-use, alternative-use and aggregated-use. First, let’s look at the joint-use of citations.</a:t>
            </a:r>
          </a:p>
        </p:txBody>
      </p:sp>
      <p:sp>
        <p:nvSpPr>
          <p:cNvPr id="4" name="Slide Number Placeholder 3"/>
          <p:cNvSpPr>
            <a:spLocks noGrp="1"/>
          </p:cNvSpPr>
          <p:nvPr>
            <p:ph type="sldNum" sz="quarter" idx="10"/>
          </p:nvPr>
        </p:nvSpPr>
        <p:spPr/>
        <p:txBody>
          <a:bodyPr/>
          <a:lstStyle/>
          <a:p>
            <a:fld id="{32674CE4-FBD8-4481-AEFB-CA53E599A745}" type="slidenum">
              <a:rPr lang="en-US" smtClean="0"/>
              <a:t>36</a:t>
            </a:fld>
            <a:endParaRPr lang="en-US" dirty="0"/>
          </a:p>
        </p:txBody>
      </p:sp>
    </p:spTree>
    <p:extLst>
      <p:ext uri="{BB962C8B-B14F-4D97-AF65-F5344CB8AC3E}">
        <p14:creationId xmlns:p14="http://schemas.microsoft.com/office/powerpoint/2010/main" val="22954539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Suppose a user query comes, which is to return the id, type and text of a family with introduction page. This is a join query between family and </a:t>
            </a:r>
            <a:r>
              <a:rPr lang="en-US" sz="1200" kern="1200" dirty="0" err="1">
                <a:solidFill>
                  <a:schemeClr val="tx1"/>
                </a:solidFill>
                <a:effectLst/>
                <a:latin typeface="+mn-lt"/>
                <a:ea typeface="+mn-ea"/>
                <a:cs typeface="+mn-cs"/>
              </a:rPr>
              <a:t>familyinto</a:t>
            </a:r>
            <a:r>
              <a:rPr lang="en-US" sz="1200" kern="1200" dirty="0">
                <a:solidFill>
                  <a:schemeClr val="tx1"/>
                </a:solidFill>
                <a:effectLst/>
                <a:latin typeface="+mn-lt"/>
                <a:ea typeface="+mn-ea"/>
                <a:cs typeface="+mn-cs"/>
              </a:rPr>
              <a:t> relation, which brings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annotations from the two relations to the query result..</a:t>
            </a:r>
          </a:p>
        </p:txBody>
      </p:sp>
      <p:sp>
        <p:nvSpPr>
          <p:cNvPr id="4" name="Slide Number Placeholder 3"/>
          <p:cNvSpPr>
            <a:spLocks noGrp="1"/>
          </p:cNvSpPr>
          <p:nvPr>
            <p:ph type="sldNum" sz="quarter" idx="10"/>
          </p:nvPr>
        </p:nvSpPr>
        <p:spPr/>
        <p:txBody>
          <a:bodyPr/>
          <a:lstStyle/>
          <a:p>
            <a:fld id="{32674CE4-FBD8-4481-AEFB-CA53E599A745}" type="slidenum">
              <a:rPr lang="en-US" smtClean="0"/>
              <a:t>37</a:t>
            </a:fld>
            <a:endParaRPr lang="en-US" dirty="0"/>
          </a:p>
        </p:txBody>
      </p:sp>
    </p:spTree>
    <p:extLst>
      <p:ext uri="{BB962C8B-B14F-4D97-AF65-F5344CB8AC3E}">
        <p14:creationId xmlns:p14="http://schemas.microsoft.com/office/powerpoint/2010/main" val="160140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case, we can jointly use the citations of the annotations from the two relations to construct citations for each query tuple. For example, we can jointly use the citations of V1(1) and V2(1) for the first query tuple.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//apply policy</a:t>
            </a:r>
          </a:p>
          <a:p>
            <a:r>
              <a:rPr lang="en-US" sz="1200" kern="1200" dirty="0">
                <a:solidFill>
                  <a:schemeClr val="tx1"/>
                </a:solidFill>
                <a:effectLst/>
                <a:latin typeface="+mn-lt"/>
                <a:ea typeface="+mn-ea"/>
                <a:cs typeface="+mn-cs"/>
              </a:rPr>
              <a:t>There are many possible policies for joint-use. For example, the jointly use can be defined as join, which joins the citations of the two annotations like the natural join in SQL.</a:t>
            </a:r>
          </a:p>
        </p:txBody>
      </p:sp>
      <p:sp>
        <p:nvSpPr>
          <p:cNvPr id="4" name="Slide Number Placeholder 3"/>
          <p:cNvSpPr>
            <a:spLocks noGrp="1"/>
          </p:cNvSpPr>
          <p:nvPr>
            <p:ph type="sldNum" sz="quarter" idx="10"/>
          </p:nvPr>
        </p:nvSpPr>
        <p:spPr/>
        <p:txBody>
          <a:bodyPr/>
          <a:lstStyle/>
          <a:p>
            <a:fld id="{32674CE4-FBD8-4481-AEFB-CA53E599A745}" type="slidenum">
              <a:rPr lang="en-US" smtClean="0"/>
              <a:t>38</a:t>
            </a:fld>
            <a:endParaRPr lang="en-US" dirty="0"/>
          </a:p>
        </p:txBody>
      </p:sp>
    </p:spTree>
    <p:extLst>
      <p:ext uri="{BB962C8B-B14F-4D97-AF65-F5344CB8AC3E}">
        <p14:creationId xmlns:p14="http://schemas.microsoft.com/office/powerpoint/2010/main" val="40487051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case is the alternative use of citations. In this example, we have two views over family relation. One is parameterized while the other one is unparameterized.</a:t>
            </a:r>
          </a:p>
          <a:p>
            <a:r>
              <a:rPr lang="en-US" sz="1200" kern="1200" dirty="0">
                <a:solidFill>
                  <a:schemeClr val="tx1"/>
                </a:solidFill>
                <a:effectLst/>
                <a:latin typeface="+mn-lt"/>
                <a:ea typeface="+mn-ea"/>
                <a:cs typeface="+mn-cs"/>
              </a:rPr>
              <a:t>After the annotation step, there is a user query against the family relation.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2674CE4-FBD8-4481-AEFB-CA53E599A745}" type="slidenum">
              <a:rPr lang="en-US" smtClean="0"/>
              <a:t>39</a:t>
            </a:fld>
            <a:endParaRPr lang="en-US" dirty="0"/>
          </a:p>
        </p:txBody>
      </p:sp>
    </p:spTree>
    <p:extLst>
      <p:ext uri="{BB962C8B-B14F-4D97-AF65-F5344CB8AC3E}">
        <p14:creationId xmlns:p14="http://schemas.microsoft.com/office/powerpoint/2010/main" val="256920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US" dirty="0"/>
              <a:t>How presentation will benefit audience: Adult learners are more interested in a subject if they know how or why it is important to them.</a:t>
            </a:r>
          </a:p>
          <a:p>
            <a:pPr marL="181240" indent="-18124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4</a:t>
            </a:fld>
            <a:endParaRPr lang="en-US" dirty="0"/>
          </a:p>
        </p:txBody>
      </p:sp>
    </p:spTree>
    <p:extLst>
      <p:ext uri="{BB962C8B-B14F-4D97-AF65-F5344CB8AC3E}">
        <p14:creationId xmlns:p14="http://schemas.microsoft.com/office/powerpoint/2010/main" val="40831496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Two annotations exist in the query tuple. Since they come from same base relation, we consider alternatively using their citations. </a:t>
            </a:r>
            <a:endParaRPr lang="en-US" dirty="0"/>
          </a:p>
        </p:txBody>
      </p:sp>
      <p:sp>
        <p:nvSpPr>
          <p:cNvPr id="4" name="Slide Number Placeholder 3"/>
          <p:cNvSpPr>
            <a:spLocks noGrp="1"/>
          </p:cNvSpPr>
          <p:nvPr>
            <p:ph type="sldNum" sz="quarter" idx="10"/>
          </p:nvPr>
        </p:nvSpPr>
        <p:spPr/>
        <p:txBody>
          <a:bodyPr/>
          <a:lstStyle/>
          <a:p>
            <a:fld id="{32674CE4-FBD8-4481-AEFB-CA53E599A745}" type="slidenum">
              <a:rPr lang="en-US" smtClean="0"/>
              <a:t>40</a:t>
            </a:fld>
            <a:endParaRPr lang="en-US" dirty="0"/>
          </a:p>
        </p:txBody>
      </p:sp>
    </p:spTree>
    <p:extLst>
      <p:ext uri="{BB962C8B-B14F-4D97-AF65-F5344CB8AC3E}">
        <p14:creationId xmlns:p14="http://schemas.microsoft.com/office/powerpoint/2010/main" val="2407122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union the two citations as a whole.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Cost function for paper</a:t>
            </a:r>
          </a:p>
        </p:txBody>
      </p:sp>
      <p:sp>
        <p:nvSpPr>
          <p:cNvPr id="4" name="Slide Number Placeholder 3"/>
          <p:cNvSpPr>
            <a:spLocks noGrp="1"/>
          </p:cNvSpPr>
          <p:nvPr>
            <p:ph type="sldNum" sz="quarter" idx="10"/>
          </p:nvPr>
        </p:nvSpPr>
        <p:spPr/>
        <p:txBody>
          <a:bodyPr/>
          <a:lstStyle/>
          <a:p>
            <a:fld id="{32674CE4-FBD8-4481-AEFB-CA53E599A745}" type="slidenum">
              <a:rPr lang="en-US" smtClean="0"/>
              <a:t>41</a:t>
            </a:fld>
            <a:endParaRPr lang="en-US" dirty="0"/>
          </a:p>
        </p:txBody>
      </p:sp>
    </p:spTree>
    <p:extLst>
      <p:ext uri="{BB962C8B-B14F-4D97-AF65-F5344CB8AC3E}">
        <p14:creationId xmlns:p14="http://schemas.microsoft.com/office/powerpoint/2010/main" val="18168019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third case is the aggregated use in which we want to generate citations for multiple tuples. </a:t>
            </a:r>
          </a:p>
          <a:p>
            <a:r>
              <a:rPr lang="en-US" sz="1200" kern="1200" dirty="0">
                <a:solidFill>
                  <a:schemeClr val="tx1"/>
                </a:solidFill>
                <a:effectLst/>
                <a:latin typeface="+mn-lt"/>
                <a:ea typeface="+mn-ea"/>
                <a:cs typeface="+mn-cs"/>
              </a:rPr>
              <a:t>After the annotation step</a:t>
            </a:r>
          </a:p>
          <a:p>
            <a:endParaRPr lang="en-US" dirty="0"/>
          </a:p>
        </p:txBody>
      </p:sp>
      <p:sp>
        <p:nvSpPr>
          <p:cNvPr id="4" name="Slide Number Placeholder 3"/>
          <p:cNvSpPr>
            <a:spLocks noGrp="1"/>
          </p:cNvSpPr>
          <p:nvPr>
            <p:ph type="sldNum" sz="quarter" idx="10"/>
          </p:nvPr>
        </p:nvSpPr>
        <p:spPr/>
        <p:txBody>
          <a:bodyPr/>
          <a:lstStyle/>
          <a:p>
            <a:fld id="{32674CE4-FBD8-4481-AEFB-CA53E599A745}" type="slidenum">
              <a:rPr lang="en-US" smtClean="0"/>
              <a:t>42</a:t>
            </a:fld>
            <a:endParaRPr lang="en-US" dirty="0"/>
          </a:p>
        </p:txBody>
      </p:sp>
    </p:spTree>
    <p:extLst>
      <p:ext uri="{BB962C8B-B14F-4D97-AF65-F5344CB8AC3E}">
        <p14:creationId xmlns:p14="http://schemas.microsoft.com/office/powerpoint/2010/main" val="1851263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user query generates three tuples. But the user may simply select the first two tuples.</a:t>
            </a:r>
          </a:p>
          <a:p>
            <a:endParaRPr lang="en-US" dirty="0"/>
          </a:p>
        </p:txBody>
      </p:sp>
      <p:sp>
        <p:nvSpPr>
          <p:cNvPr id="4" name="Slide Number Placeholder 3"/>
          <p:cNvSpPr>
            <a:spLocks noGrp="1"/>
          </p:cNvSpPr>
          <p:nvPr>
            <p:ph type="sldNum" sz="quarter" idx="10"/>
          </p:nvPr>
        </p:nvSpPr>
        <p:spPr/>
        <p:txBody>
          <a:bodyPr/>
          <a:lstStyle/>
          <a:p>
            <a:fld id="{32674CE4-FBD8-4481-AEFB-CA53E599A745}" type="slidenum">
              <a:rPr lang="en-US" smtClean="0"/>
              <a:t>43</a:t>
            </a:fld>
            <a:endParaRPr lang="en-US" dirty="0"/>
          </a:p>
        </p:txBody>
      </p:sp>
    </p:spTree>
    <p:extLst>
      <p:ext uri="{BB962C8B-B14F-4D97-AF65-F5344CB8AC3E}">
        <p14:creationId xmlns:p14="http://schemas.microsoft.com/office/powerpoint/2010/main" val="7451923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case, we need to aggregate the citation information from the annotations from each selected tuple. </a:t>
            </a:r>
          </a:p>
          <a:p>
            <a:endParaRPr lang="en-US" dirty="0"/>
          </a:p>
        </p:txBody>
      </p:sp>
      <p:sp>
        <p:nvSpPr>
          <p:cNvPr id="4" name="Slide Number Placeholder 3"/>
          <p:cNvSpPr>
            <a:spLocks noGrp="1"/>
          </p:cNvSpPr>
          <p:nvPr>
            <p:ph type="sldNum" sz="quarter" idx="10"/>
          </p:nvPr>
        </p:nvSpPr>
        <p:spPr/>
        <p:txBody>
          <a:bodyPr/>
          <a:lstStyle/>
          <a:p>
            <a:fld id="{32674CE4-FBD8-4481-AEFB-CA53E599A745}" type="slidenum">
              <a:rPr lang="en-US" smtClean="0"/>
              <a:t>44</a:t>
            </a:fld>
            <a:endParaRPr lang="en-US" dirty="0"/>
          </a:p>
        </p:txBody>
      </p:sp>
    </p:spTree>
    <p:extLst>
      <p:ext uri="{BB962C8B-B14F-4D97-AF65-F5344CB8AC3E}">
        <p14:creationId xmlns:p14="http://schemas.microsoft.com/office/powerpoint/2010/main" val="8440325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put everything together, let’s use the architecture figure and walk through an example to explain the citation generation process. </a:t>
            </a:r>
          </a:p>
        </p:txBody>
      </p:sp>
      <p:sp>
        <p:nvSpPr>
          <p:cNvPr id="4" name="Slide Number Placeholder 3"/>
          <p:cNvSpPr>
            <a:spLocks noGrp="1"/>
          </p:cNvSpPr>
          <p:nvPr>
            <p:ph type="sldNum" sz="quarter" idx="10"/>
          </p:nvPr>
        </p:nvSpPr>
        <p:spPr/>
        <p:txBody>
          <a:bodyPr/>
          <a:lstStyle/>
          <a:p>
            <a:fld id="{32674CE4-FBD8-4481-AEFB-CA53E599A745}" type="slidenum">
              <a:rPr lang="en-US" smtClean="0"/>
              <a:t>45</a:t>
            </a:fld>
            <a:endParaRPr lang="en-US" dirty="0"/>
          </a:p>
        </p:txBody>
      </p:sp>
    </p:spTree>
    <p:extLst>
      <p:ext uri="{BB962C8B-B14F-4D97-AF65-F5344CB8AC3E}">
        <p14:creationId xmlns:p14="http://schemas.microsoft.com/office/powerpoint/2010/main" val="4375700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put everything together, let’s use the architecture figure and walk through an example to explain the citation generation process. </a:t>
            </a:r>
          </a:p>
        </p:txBody>
      </p:sp>
      <p:sp>
        <p:nvSpPr>
          <p:cNvPr id="4" name="Slide Number Placeholder 3"/>
          <p:cNvSpPr>
            <a:spLocks noGrp="1"/>
          </p:cNvSpPr>
          <p:nvPr>
            <p:ph type="sldNum" sz="quarter" idx="10"/>
          </p:nvPr>
        </p:nvSpPr>
        <p:spPr/>
        <p:txBody>
          <a:bodyPr/>
          <a:lstStyle/>
          <a:p>
            <a:fld id="{32674CE4-FBD8-4481-AEFB-CA53E599A745}" type="slidenum">
              <a:rPr lang="en-US" smtClean="0"/>
              <a:t>46</a:t>
            </a:fld>
            <a:endParaRPr lang="en-US" dirty="0"/>
          </a:p>
        </p:txBody>
      </p:sp>
    </p:spTree>
    <p:extLst>
      <p:ext uri="{BB962C8B-B14F-4D97-AF65-F5344CB8AC3E}">
        <p14:creationId xmlns:p14="http://schemas.microsoft.com/office/powerpoint/2010/main" val="41629552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put everything together, let’s use the architecture figure and walk through an example to explain the citation generation process. </a:t>
            </a:r>
          </a:p>
        </p:txBody>
      </p:sp>
      <p:sp>
        <p:nvSpPr>
          <p:cNvPr id="4" name="Slide Number Placeholder 3"/>
          <p:cNvSpPr>
            <a:spLocks noGrp="1"/>
          </p:cNvSpPr>
          <p:nvPr>
            <p:ph type="sldNum" sz="quarter" idx="10"/>
          </p:nvPr>
        </p:nvSpPr>
        <p:spPr/>
        <p:txBody>
          <a:bodyPr/>
          <a:lstStyle/>
          <a:p>
            <a:fld id="{32674CE4-FBD8-4481-AEFB-CA53E599A745}" type="slidenum">
              <a:rPr lang="en-US" smtClean="0"/>
              <a:t>47</a:t>
            </a:fld>
            <a:endParaRPr lang="en-US" dirty="0"/>
          </a:p>
        </p:txBody>
      </p:sp>
    </p:spTree>
    <p:extLst>
      <p:ext uri="{BB962C8B-B14F-4D97-AF65-F5344CB8AC3E}">
        <p14:creationId xmlns:p14="http://schemas.microsoft.com/office/powerpoint/2010/main" val="13335512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put everything together, let’s use the architecture figure and walk through an example to explain the citation generation process. </a:t>
            </a:r>
          </a:p>
        </p:txBody>
      </p:sp>
      <p:sp>
        <p:nvSpPr>
          <p:cNvPr id="4" name="Slide Number Placeholder 3"/>
          <p:cNvSpPr>
            <a:spLocks noGrp="1"/>
          </p:cNvSpPr>
          <p:nvPr>
            <p:ph type="sldNum" sz="quarter" idx="10"/>
          </p:nvPr>
        </p:nvSpPr>
        <p:spPr/>
        <p:txBody>
          <a:bodyPr/>
          <a:lstStyle/>
          <a:p>
            <a:fld id="{32674CE4-FBD8-4481-AEFB-CA53E599A745}" type="slidenum">
              <a:rPr lang="en-US" smtClean="0"/>
              <a:t>48</a:t>
            </a:fld>
            <a:endParaRPr lang="en-US" dirty="0"/>
          </a:p>
        </p:txBody>
      </p:sp>
    </p:spTree>
    <p:extLst>
      <p:ext uri="{BB962C8B-B14F-4D97-AF65-F5344CB8AC3E}">
        <p14:creationId xmlns:p14="http://schemas.microsoft.com/office/powerpoint/2010/main" val="39596842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put everything together, let’s use the architecture figure and walk through an example to explain the citation generation process. </a:t>
            </a:r>
          </a:p>
        </p:txBody>
      </p:sp>
      <p:sp>
        <p:nvSpPr>
          <p:cNvPr id="4" name="Slide Number Placeholder 3"/>
          <p:cNvSpPr>
            <a:spLocks noGrp="1"/>
          </p:cNvSpPr>
          <p:nvPr>
            <p:ph type="sldNum" sz="quarter" idx="10"/>
          </p:nvPr>
        </p:nvSpPr>
        <p:spPr/>
        <p:txBody>
          <a:bodyPr/>
          <a:lstStyle/>
          <a:p>
            <a:fld id="{32674CE4-FBD8-4481-AEFB-CA53E599A745}" type="slidenum">
              <a:rPr lang="en-US" smtClean="0"/>
              <a:t>49</a:t>
            </a:fld>
            <a:endParaRPr lang="en-US" dirty="0"/>
          </a:p>
        </p:txBody>
      </p:sp>
    </p:spTree>
    <p:extLst>
      <p:ext uri="{BB962C8B-B14F-4D97-AF65-F5344CB8AC3E}">
        <p14:creationId xmlns:p14="http://schemas.microsoft.com/office/powerpoint/2010/main" val="1627432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//current datasets cited as whole</a:t>
            </a:r>
          </a:p>
          <a:p>
            <a:r>
              <a:rPr lang="en-US" sz="1200" kern="1200" dirty="0">
                <a:solidFill>
                  <a:schemeClr val="tx1"/>
                </a:solidFill>
                <a:effectLst/>
                <a:latin typeface="+mn-lt"/>
                <a:ea typeface="+mn-ea"/>
                <a:cs typeface="+mn-cs"/>
              </a:rPr>
              <a:t>We </a:t>
            </a:r>
            <a:r>
              <a:rPr lang="en-US" sz="1200" b="1" kern="1200" dirty="0">
                <a:solidFill>
                  <a:schemeClr val="tx1"/>
                </a:solidFill>
                <a:effectLst/>
                <a:latin typeface="+mn-lt"/>
                <a:ea typeface="+mn-ea"/>
                <a:cs typeface="+mn-cs"/>
              </a:rPr>
              <a:t>all</a:t>
            </a:r>
            <a:r>
              <a:rPr lang="en-US" sz="1200" kern="1200" dirty="0">
                <a:solidFill>
                  <a:schemeClr val="tx1"/>
                </a:solidFill>
                <a:effectLst/>
                <a:latin typeface="+mn-lt"/>
                <a:ea typeface="+mn-ea"/>
                <a:cs typeface="+mn-cs"/>
              </a:rPr>
              <a:t> know how to cite an article, which is well known for decades. Those traditional citations are composed of authors, title, etc., which are used to recognize authors’ work in those publications. So most scientific datasets mimic traditional citations to achieve the same goal, which cite the entire database as a whole.</a:t>
            </a:r>
          </a:p>
          <a:p>
            <a:r>
              <a:rPr lang="en-US" sz="1200" kern="1200" dirty="0">
                <a:solidFill>
                  <a:schemeClr val="tx1"/>
                </a:solidFill>
                <a:effectLst/>
                <a:latin typeface="+mn-lt"/>
                <a:ea typeface="+mn-ea"/>
                <a:cs typeface="+mn-cs"/>
              </a:rPr>
              <a:t>//traditional citations to database: weakness</a:t>
            </a:r>
          </a:p>
          <a:p>
            <a:r>
              <a:rPr lang="en-US" sz="1200" kern="1200" dirty="0">
                <a:solidFill>
                  <a:schemeClr val="tx1"/>
                </a:solidFill>
                <a:effectLst/>
                <a:latin typeface="+mn-lt"/>
                <a:ea typeface="+mn-ea"/>
                <a:cs typeface="+mn-cs"/>
              </a:rPr>
              <a:t>But the traditional citations are not enough for scientific databases, since it only includes the names of PIs and important people, which ignores other contributors who take a lot of effort to upload and curate the database.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citations should depend on user query since data retrieved by different queries might be curated by different people.</a:t>
            </a:r>
          </a:p>
        </p:txBody>
      </p:sp>
      <p:sp>
        <p:nvSpPr>
          <p:cNvPr id="4" name="Slide Number Placeholder 3"/>
          <p:cNvSpPr>
            <a:spLocks noGrp="1"/>
          </p:cNvSpPr>
          <p:nvPr>
            <p:ph type="sldNum" sz="quarter" idx="10"/>
          </p:nvPr>
        </p:nvSpPr>
        <p:spPr/>
        <p:txBody>
          <a:bodyPr/>
          <a:lstStyle/>
          <a:p>
            <a:fld id="{32674CE4-FBD8-4481-AEFB-CA53E599A745}" type="slidenum">
              <a:rPr lang="en-US" smtClean="0"/>
              <a:t>5</a:t>
            </a:fld>
            <a:endParaRPr lang="en-US" dirty="0"/>
          </a:p>
        </p:txBody>
      </p:sp>
    </p:spTree>
    <p:extLst>
      <p:ext uri="{BB962C8B-B14F-4D97-AF65-F5344CB8AC3E}">
        <p14:creationId xmlns:p14="http://schemas.microsoft.com/office/powerpoint/2010/main" val="16741702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put everything together, let’s use the architecture figure and walk through an example to explain the citation generation process. </a:t>
            </a:r>
          </a:p>
        </p:txBody>
      </p:sp>
      <p:sp>
        <p:nvSpPr>
          <p:cNvPr id="4" name="Slide Number Placeholder 3"/>
          <p:cNvSpPr>
            <a:spLocks noGrp="1"/>
          </p:cNvSpPr>
          <p:nvPr>
            <p:ph type="sldNum" sz="quarter" idx="10"/>
          </p:nvPr>
        </p:nvSpPr>
        <p:spPr/>
        <p:txBody>
          <a:bodyPr/>
          <a:lstStyle/>
          <a:p>
            <a:fld id="{32674CE4-FBD8-4481-AEFB-CA53E599A745}" type="slidenum">
              <a:rPr lang="en-US" smtClean="0"/>
              <a:t>50</a:t>
            </a:fld>
            <a:endParaRPr lang="en-US" dirty="0"/>
          </a:p>
        </p:txBody>
      </p:sp>
    </p:spTree>
    <p:extLst>
      <p:ext uri="{BB962C8B-B14F-4D97-AF65-F5344CB8AC3E}">
        <p14:creationId xmlns:p14="http://schemas.microsoft.com/office/powerpoint/2010/main" val="27111930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you can imagine, users don’t want to wait too long for the citations, which means that our system should be an interactive tool. To test the performance, we have done a bunch of experiments on synthetic and realistic cases. This is the performance for realistic queries against IUPHAR database. We test the total execution time for tuple-level approach and schema-level approach and calculate the ratio between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result indicates that the tuple-level approach is only slightly worse than schema-level reasoning although it needs more reasoning steps in the tuple level.</a:t>
            </a:r>
          </a:p>
        </p:txBody>
      </p:sp>
      <p:sp>
        <p:nvSpPr>
          <p:cNvPr id="4" name="Slide Number Placeholder 3"/>
          <p:cNvSpPr>
            <a:spLocks noGrp="1"/>
          </p:cNvSpPr>
          <p:nvPr>
            <p:ph type="sldNum" sz="quarter" idx="10"/>
          </p:nvPr>
        </p:nvSpPr>
        <p:spPr/>
        <p:txBody>
          <a:bodyPr/>
          <a:lstStyle/>
          <a:p>
            <a:fld id="{32674CE4-FBD8-4481-AEFB-CA53E599A745}" type="slidenum">
              <a:rPr lang="en-US" smtClean="0"/>
              <a:t>52</a:t>
            </a:fld>
            <a:endParaRPr lang="en-US" dirty="0"/>
          </a:p>
        </p:txBody>
      </p:sp>
    </p:spTree>
    <p:extLst>
      <p:ext uri="{BB962C8B-B14F-4D97-AF65-F5344CB8AC3E}">
        <p14:creationId xmlns:p14="http://schemas.microsoft.com/office/powerpoint/2010/main" val="20753694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Some of those realistic queries are very large. For example, Q0 is a join between 3 relations, which generates up to 8000 tuples </a:t>
            </a:r>
          </a:p>
        </p:txBody>
      </p:sp>
      <p:sp>
        <p:nvSpPr>
          <p:cNvPr id="4" name="Slide Number Placeholder 3"/>
          <p:cNvSpPr>
            <a:spLocks noGrp="1"/>
          </p:cNvSpPr>
          <p:nvPr>
            <p:ph type="sldNum" sz="quarter" idx="10"/>
          </p:nvPr>
        </p:nvSpPr>
        <p:spPr/>
        <p:txBody>
          <a:bodyPr/>
          <a:lstStyle/>
          <a:p>
            <a:fld id="{32674CE4-FBD8-4481-AEFB-CA53E599A745}" type="slidenum">
              <a:rPr lang="en-US" smtClean="0"/>
              <a:t>53</a:t>
            </a:fld>
            <a:endParaRPr lang="en-US" dirty="0"/>
          </a:p>
        </p:txBody>
      </p:sp>
    </p:spTree>
    <p:extLst>
      <p:ext uri="{BB962C8B-B14F-4D97-AF65-F5344CB8AC3E}">
        <p14:creationId xmlns:p14="http://schemas.microsoft.com/office/powerpoint/2010/main" val="15617465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US" dirty="0"/>
              <a:t>How presentation will benefit audience: Adult learners are more interested in a subject if they know how or why it is important to them.</a:t>
            </a:r>
          </a:p>
          <a:p>
            <a:pPr marL="181240" indent="-18124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54</a:t>
            </a:fld>
            <a:endParaRPr lang="en-US" dirty="0"/>
          </a:p>
        </p:txBody>
      </p:sp>
    </p:spTree>
    <p:extLst>
      <p:ext uri="{BB962C8B-B14F-4D97-AF65-F5344CB8AC3E}">
        <p14:creationId xmlns:p14="http://schemas.microsoft.com/office/powerpoint/2010/main" val="36913360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conclude, in this paper, we explore solutions to automating fine-grained citations to general queries</a:t>
            </a:r>
          </a:p>
          <a:p>
            <a:r>
              <a:rPr lang="en-US" sz="1200" kern="1200" dirty="0">
                <a:solidFill>
                  <a:schemeClr val="tx1"/>
                </a:solidFill>
                <a:effectLst/>
                <a:latin typeface="+mn-lt"/>
                <a:ea typeface="+mn-ea"/>
                <a:cs typeface="+mn-cs"/>
              </a:rPr>
              <a:t>In terms of future work, since the annotation in tuple-level approach is similar to provenance, we will explore the connections between data citation and provenance. We will also explore how to enable bibliometrics for data citation and support database versioning.</a:t>
            </a:r>
          </a:p>
        </p:txBody>
      </p:sp>
      <p:sp>
        <p:nvSpPr>
          <p:cNvPr id="4" name="Slide Number Placeholder 3"/>
          <p:cNvSpPr>
            <a:spLocks noGrp="1"/>
          </p:cNvSpPr>
          <p:nvPr>
            <p:ph type="sldNum" sz="quarter" idx="10"/>
          </p:nvPr>
        </p:nvSpPr>
        <p:spPr/>
        <p:txBody>
          <a:bodyPr/>
          <a:lstStyle/>
          <a:p>
            <a:fld id="{32674CE4-FBD8-4481-AEFB-CA53E599A745}" type="slidenum">
              <a:rPr lang="en-US" smtClean="0"/>
              <a:t>55</a:t>
            </a:fld>
            <a:endParaRPr lang="en-US" dirty="0"/>
          </a:p>
        </p:txBody>
      </p:sp>
    </p:spTree>
    <p:extLst>
      <p:ext uri="{BB962C8B-B14F-4D97-AF65-F5344CB8AC3E}">
        <p14:creationId xmlns:p14="http://schemas.microsoft.com/office/powerpoint/2010/main" val="34237685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674CE4-FBD8-4481-AEFB-CA53E599A745}" type="slidenum">
              <a:rPr lang="en-US" smtClean="0"/>
              <a:t>56</a:t>
            </a:fld>
            <a:endParaRPr lang="en-US" dirty="0"/>
          </a:p>
        </p:txBody>
      </p:sp>
    </p:spTree>
    <p:extLst>
      <p:ext uri="{BB962C8B-B14F-4D97-AF65-F5344CB8AC3E}">
        <p14:creationId xmlns:p14="http://schemas.microsoft.com/office/powerpoint/2010/main" val="1291617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Some organizations from digital library have realized the importance of this issue and they provide some guidelines and principles to data citations.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believe that data citation </a:t>
            </a:r>
            <a:r>
              <a:rPr lang="en-US" sz="1200" b="1" kern="1200" dirty="0">
                <a:solidFill>
                  <a:schemeClr val="tx1"/>
                </a:solidFill>
                <a:effectLst/>
                <a:latin typeface="+mn-lt"/>
                <a:ea typeface="+mn-ea"/>
                <a:cs typeface="+mn-cs"/>
              </a:rPr>
              <a:t>is</a:t>
            </a:r>
            <a:r>
              <a:rPr lang="en-US" sz="1200" kern="1200" dirty="0">
                <a:solidFill>
                  <a:schemeClr val="tx1"/>
                </a:solidFill>
                <a:effectLst/>
                <a:latin typeface="+mn-lt"/>
                <a:ea typeface="+mn-ea"/>
                <a:cs typeface="+mn-cs"/>
              </a:rPr>
              <a:t> a computationally important problem and we will justify this point using one typical database, i.e. IUPHAR database.</a:t>
            </a:r>
          </a:p>
        </p:txBody>
      </p:sp>
      <p:sp>
        <p:nvSpPr>
          <p:cNvPr id="4" name="Slide Number Placeholder 3"/>
          <p:cNvSpPr>
            <a:spLocks noGrp="1"/>
          </p:cNvSpPr>
          <p:nvPr>
            <p:ph type="sldNum" sz="quarter" idx="10"/>
          </p:nvPr>
        </p:nvSpPr>
        <p:spPr/>
        <p:txBody>
          <a:bodyPr/>
          <a:lstStyle/>
          <a:p>
            <a:fld id="{88A1ECCF-0126-994F-9373-0BC93A6AB54D}" type="slidenum">
              <a:rPr lang="en-US" smtClean="0"/>
              <a:t>6</a:t>
            </a:fld>
            <a:endParaRPr lang="en-US"/>
          </a:p>
        </p:txBody>
      </p:sp>
    </p:spTree>
    <p:extLst>
      <p:ext uri="{BB962C8B-B14F-4D97-AF65-F5344CB8AC3E}">
        <p14:creationId xmlns:p14="http://schemas.microsoft.com/office/powerpoint/2010/main" val="1384288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IUPHAR is the best database for tackling data citation currently.</a:t>
            </a:r>
          </a:p>
          <a:p>
            <a:r>
              <a:rPr lang="en-US" sz="1200" kern="1200" dirty="0">
                <a:solidFill>
                  <a:schemeClr val="tx1"/>
                </a:solidFill>
                <a:effectLst/>
                <a:latin typeface="+mn-lt"/>
                <a:ea typeface="+mn-ea"/>
                <a:cs typeface="+mn-cs"/>
              </a:rPr>
              <a:t>//content in IUPHAR:</a:t>
            </a:r>
          </a:p>
          <a:p>
            <a:r>
              <a:rPr lang="en-US" sz="1200" kern="1200" dirty="0">
                <a:solidFill>
                  <a:schemeClr val="tx1"/>
                </a:solidFill>
                <a:effectLst/>
                <a:latin typeface="+mn-lt"/>
                <a:ea typeface="+mn-ea"/>
                <a:cs typeface="+mn-cs"/>
              </a:rPr>
              <a:t>Which stores information about drug targets in human and medicines that act on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//family and introduction page:</a:t>
            </a:r>
          </a:p>
          <a:p>
            <a:r>
              <a:rPr lang="en-US" sz="1200" kern="1200" dirty="0">
                <a:solidFill>
                  <a:schemeClr val="tx1"/>
                </a:solidFill>
                <a:effectLst/>
                <a:latin typeface="+mn-lt"/>
                <a:ea typeface="+mn-ea"/>
                <a:cs typeface="+mn-cs"/>
              </a:rPr>
              <a:t>The drug targets are arranged into groups called “families” and some families have detailed introduction page, which are contributed by different groups of contributors. So each family page and introduction page need citations to recognize the contributors’ work.</a:t>
            </a:r>
          </a:p>
        </p:txBody>
      </p:sp>
      <p:sp>
        <p:nvSpPr>
          <p:cNvPr id="4" name="Slide Number Placeholder 3"/>
          <p:cNvSpPr>
            <a:spLocks noGrp="1"/>
          </p:cNvSpPr>
          <p:nvPr>
            <p:ph type="sldNum" sz="quarter" idx="10"/>
          </p:nvPr>
        </p:nvSpPr>
        <p:spPr/>
        <p:txBody>
          <a:bodyPr/>
          <a:lstStyle/>
          <a:p>
            <a:fld id="{32674CE4-FBD8-4481-AEFB-CA53E599A745}" type="slidenum">
              <a:rPr lang="en-US" smtClean="0"/>
              <a:t>7</a:t>
            </a:fld>
            <a:endParaRPr lang="en-US" dirty="0"/>
          </a:p>
        </p:txBody>
      </p:sp>
    </p:spTree>
    <p:extLst>
      <p:ext uri="{BB962C8B-B14F-4D97-AF65-F5344CB8AC3E}">
        <p14:creationId xmlns:p14="http://schemas.microsoft.com/office/powerpoint/2010/main" val="2866854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look at a use case in IUPHAR.</a:t>
            </a:r>
          </a:p>
          <a:p>
            <a:r>
              <a:rPr lang="en-US" sz="1200" kern="1200" dirty="0">
                <a:solidFill>
                  <a:schemeClr val="tx1"/>
                </a:solidFill>
                <a:effectLst/>
                <a:latin typeface="+mn-lt"/>
                <a:ea typeface="+mn-ea"/>
                <a:cs typeface="+mn-cs"/>
              </a:rPr>
              <a:t>//landing page</a:t>
            </a:r>
          </a:p>
          <a:p>
            <a:r>
              <a:rPr lang="en-US" sz="1200" kern="1200" dirty="0">
                <a:solidFill>
                  <a:schemeClr val="tx1"/>
                </a:solidFill>
                <a:effectLst/>
                <a:latin typeface="+mn-lt"/>
                <a:ea typeface="+mn-ea"/>
                <a:cs typeface="+mn-cs"/>
              </a:rPr>
              <a:t>This is the landing page of IUPHAR, by which</a:t>
            </a:r>
          </a:p>
        </p:txBody>
      </p:sp>
      <p:sp>
        <p:nvSpPr>
          <p:cNvPr id="4" name="Slide Number Placeholder 3"/>
          <p:cNvSpPr>
            <a:spLocks noGrp="1"/>
          </p:cNvSpPr>
          <p:nvPr>
            <p:ph type="sldNum" sz="quarter" idx="10"/>
          </p:nvPr>
        </p:nvSpPr>
        <p:spPr/>
        <p:txBody>
          <a:bodyPr/>
          <a:lstStyle/>
          <a:p>
            <a:fld id="{32674CE4-FBD8-4481-AEFB-CA53E599A745}" type="slidenum">
              <a:rPr lang="en-US" smtClean="0"/>
              <a:t>8</a:t>
            </a:fld>
            <a:endParaRPr lang="en-US" dirty="0"/>
          </a:p>
        </p:txBody>
      </p:sp>
    </p:spTree>
    <p:extLst>
      <p:ext uri="{BB962C8B-B14F-4D97-AF65-F5344CB8AC3E}">
        <p14:creationId xmlns:p14="http://schemas.microsoft.com/office/powerpoint/2010/main" val="2985371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users can navigate through the database and come to one specific family page called bile-acid receptor. The navigation process is actually a query against this database.</a:t>
            </a:r>
          </a:p>
        </p:txBody>
      </p:sp>
      <p:sp>
        <p:nvSpPr>
          <p:cNvPr id="4" name="Slide Number Placeholder 3"/>
          <p:cNvSpPr>
            <a:spLocks noGrp="1"/>
          </p:cNvSpPr>
          <p:nvPr>
            <p:ph type="sldNum" sz="quarter" idx="10"/>
          </p:nvPr>
        </p:nvSpPr>
        <p:spPr/>
        <p:txBody>
          <a:bodyPr/>
          <a:lstStyle/>
          <a:p>
            <a:fld id="{32674CE4-FBD8-4481-AEFB-CA53E599A745}" type="slidenum">
              <a:rPr lang="en-US" smtClean="0"/>
              <a:t>9</a:t>
            </a:fld>
            <a:endParaRPr lang="en-US" dirty="0"/>
          </a:p>
        </p:txBody>
      </p:sp>
    </p:spTree>
    <p:extLst>
      <p:ext uri="{BB962C8B-B14F-4D97-AF65-F5344CB8AC3E}">
        <p14:creationId xmlns:p14="http://schemas.microsoft.com/office/powerpoint/2010/main" val="36219852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l="10000" t="-69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38085" y="1380072"/>
            <a:ext cx="7164939" cy="2616199"/>
          </a:xfrm>
        </p:spPr>
        <p:txBody>
          <a:bodyPr anchor="b">
            <a:normAutofit/>
          </a:bodyPr>
          <a:lstStyle>
            <a:lvl1pPr algn="r">
              <a:defRPr sz="4560">
                <a:effectLst/>
              </a:defRPr>
            </a:lvl1pPr>
          </a:lstStyle>
          <a:p>
            <a:r>
              <a:rPr lang="en-US" dirty="0"/>
              <a:t>Click to edit Master title style</a:t>
            </a:r>
          </a:p>
        </p:txBody>
      </p:sp>
      <p:sp>
        <p:nvSpPr>
          <p:cNvPr id="3" name="Subtitle 2"/>
          <p:cNvSpPr>
            <a:spLocks noGrp="1"/>
          </p:cNvSpPr>
          <p:nvPr>
            <p:ph type="subTitle" idx="1"/>
          </p:nvPr>
        </p:nvSpPr>
        <p:spPr>
          <a:xfrm>
            <a:off x="4515379" y="3996267"/>
            <a:ext cx="6987645" cy="1388534"/>
          </a:xfrm>
        </p:spPr>
        <p:txBody>
          <a:bodyPr anchor="t">
            <a:normAutofit/>
          </a:bodyPr>
          <a:lstStyle>
            <a:lvl1pPr marL="0" indent="0" algn="r">
              <a:buNone/>
              <a:defRPr sz="2400">
                <a:solidFill>
                  <a:schemeClr val="tx1"/>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7"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a:xfrm>
            <a:off x="706519" y="5727876"/>
            <a:ext cx="2860015" cy="365125"/>
          </a:xfrm>
          <a:prstGeom prst="rect">
            <a:avLst/>
          </a:prstGeom>
        </p:spPr>
        <p:txBody>
          <a:bodyPr/>
          <a:lstStyle>
            <a:lvl1pPr algn="ctr">
              <a:defRPr sz="1440">
                <a:solidFill>
                  <a:schemeClr val="bg1"/>
                </a:solidFill>
              </a:defRPr>
            </a:lvl1pPr>
          </a:lstStyle>
          <a:p>
            <a:endParaRPr lang="en-GB" dirty="0"/>
          </a:p>
        </p:txBody>
      </p:sp>
      <p:sp>
        <p:nvSpPr>
          <p:cNvPr id="6" name="Slide Number Placeholder 5"/>
          <p:cNvSpPr>
            <a:spLocks noGrp="1"/>
          </p:cNvSpPr>
          <p:nvPr>
            <p:ph type="sldNum" sz="quarter" idx="12"/>
          </p:nvPr>
        </p:nvSpPr>
        <p:spPr/>
        <p:txBody>
          <a:bodyPr/>
          <a:lstStyle>
            <a:lvl1pPr>
              <a:defRPr sz="960">
                <a:solidFill>
                  <a:schemeClr val="bg1"/>
                </a:solidFill>
              </a:defRPr>
            </a:lvl1pPr>
          </a:lstStyle>
          <a:p>
            <a:fld id="{05072F42-4DFA-4725-86F9-7594E4AB4EB5}" type="slidenum">
              <a:rPr lang="en-GB" smtClean="0"/>
              <a:pPr/>
              <a:t>‹#›</a:t>
            </a:fld>
            <a:endParaRPr lang="en-GB" dirty="0"/>
          </a:p>
        </p:txBody>
      </p:sp>
      <p:sp>
        <p:nvSpPr>
          <p:cNvPr id="13" name="Rectangle 32"/>
          <p:cNvSpPr>
            <a:spLocks noChangeArrowheads="1"/>
          </p:cNvSpPr>
          <p:nvPr userDrawn="1"/>
        </p:nvSpPr>
        <p:spPr bwMode="auto">
          <a:xfrm>
            <a:off x="6986016" y="6578157"/>
            <a:ext cx="3772348" cy="252412"/>
          </a:xfrm>
          <a:prstGeom prst="rect">
            <a:avLst/>
          </a:prstGeom>
          <a:noFill/>
          <a:ln w="9525">
            <a:noFill/>
            <a:miter lim="800000"/>
            <a:headEnd/>
            <a:tailEnd/>
          </a:ln>
          <a:effectLst/>
        </p:spPr>
        <p:txBody>
          <a:bodyPr anchor="b"/>
          <a:lstStyle/>
          <a:p>
            <a:pPr marL="0" marR="0" indent="0" algn="l" defTabSz="914364" rtl="0" eaLnBrk="1" fontAlgn="base" latinLnBrk="0" hangingPunct="1">
              <a:lnSpc>
                <a:spcPct val="100000"/>
              </a:lnSpc>
              <a:spcBef>
                <a:spcPct val="0"/>
              </a:spcBef>
              <a:spcAft>
                <a:spcPct val="0"/>
              </a:spcAft>
              <a:buClrTx/>
              <a:buSzTx/>
              <a:buFontTx/>
              <a:buNone/>
              <a:tabLst/>
              <a:defRPr/>
            </a:pPr>
            <a:r>
              <a:rPr lang="de-DE" sz="960" dirty="0">
                <a:solidFill>
                  <a:schemeClr val="bg1"/>
                </a:solidFill>
              </a:rPr>
              <a:t>Yinjun Wu, Abdussalam Alawini, Susan B. Davidson, Gianmaria Silvello</a:t>
            </a:r>
            <a:endParaRPr lang="en-GB" sz="960" dirty="0">
              <a:solidFill>
                <a:schemeClr val="bg1"/>
              </a:solidFill>
            </a:endParaRPr>
          </a:p>
        </p:txBody>
      </p:sp>
    </p:spTree>
    <p:extLst>
      <p:ext uri="{BB962C8B-B14F-4D97-AF65-F5344CB8AC3E}">
        <p14:creationId xmlns:p14="http://schemas.microsoft.com/office/powerpoint/2010/main" val="610051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5" y="4732865"/>
            <a:ext cx="10018711" cy="566738"/>
          </a:xfrm>
        </p:spPr>
        <p:txBody>
          <a:bodyPr anchor="b">
            <a:noAutofit/>
          </a:bodyPr>
          <a:lstStyle>
            <a:lvl1pPr algn="ctr">
              <a:defRPr sz="336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887" indent="0">
              <a:buNone/>
              <a:defRPr sz="1200"/>
            </a:lvl2pPr>
            <a:lvl3pPr marL="685772" indent="0">
              <a:buNone/>
              <a:defRPr sz="1200"/>
            </a:lvl3pPr>
            <a:lvl4pPr marL="1028659" indent="0">
              <a:buNone/>
              <a:defRPr sz="1200"/>
            </a:lvl4pPr>
            <a:lvl5pPr marL="1371545" indent="0">
              <a:buNone/>
              <a:defRPr sz="1200"/>
            </a:lvl5pPr>
            <a:lvl6pPr marL="1714432" indent="0">
              <a:buNone/>
              <a:defRPr sz="1200"/>
            </a:lvl6pPr>
            <a:lvl7pPr marL="2057317" indent="0">
              <a:buNone/>
              <a:defRPr sz="1200"/>
            </a:lvl7pPr>
            <a:lvl8pPr marL="2400204" indent="0">
              <a:buNone/>
              <a:defRPr sz="1200"/>
            </a:lvl8pPr>
            <a:lvl9pPr marL="2743091"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484315" y="5299604"/>
            <a:ext cx="10018711" cy="493712"/>
          </a:xfrm>
        </p:spPr>
        <p:txBody>
          <a:bodyPr>
            <a:normAutofit/>
          </a:bodyPr>
          <a:lstStyle>
            <a:lvl1pPr marL="0" indent="0" algn="ctr">
              <a:buNone/>
              <a:defRPr sz="1440"/>
            </a:lvl1pPr>
            <a:lvl2pPr marL="342887" indent="0">
              <a:buNone/>
              <a:defRPr sz="900"/>
            </a:lvl2pPr>
            <a:lvl3pPr marL="685772" indent="0">
              <a:buNone/>
              <a:defRPr sz="750"/>
            </a:lvl3pPr>
            <a:lvl4pPr marL="1028659" indent="0">
              <a:buNone/>
              <a:defRPr sz="674"/>
            </a:lvl4pPr>
            <a:lvl5pPr marL="1371545" indent="0">
              <a:buNone/>
              <a:defRPr sz="674"/>
            </a:lvl5pPr>
            <a:lvl6pPr marL="1714432" indent="0">
              <a:buNone/>
              <a:defRPr sz="674"/>
            </a:lvl6pPr>
            <a:lvl7pPr marL="2057317" indent="0">
              <a:buNone/>
              <a:defRPr sz="674"/>
            </a:lvl7pPr>
            <a:lvl8pPr marL="2400204" indent="0">
              <a:buNone/>
              <a:defRPr sz="674"/>
            </a:lvl8pPr>
            <a:lvl9pPr marL="2743091" indent="0">
              <a:buNone/>
              <a:defRPr sz="674"/>
            </a:lvl9pPr>
          </a:lstStyle>
          <a:p>
            <a:pPr lvl="0"/>
            <a:r>
              <a:rPr lang="en-US"/>
              <a:t>Click to edit Master text styles</a:t>
            </a:r>
          </a:p>
        </p:txBody>
      </p:sp>
      <p:sp>
        <p:nvSpPr>
          <p:cNvPr id="7" name="Slide Number Placeholder 6"/>
          <p:cNvSpPr>
            <a:spLocks noGrp="1"/>
          </p:cNvSpPr>
          <p:nvPr>
            <p:ph type="sldNum" sz="quarter" idx="12"/>
          </p:nvPr>
        </p:nvSpPr>
        <p:spPr>
          <a:xfrm>
            <a:off x="10951859" y="6461386"/>
            <a:ext cx="551167" cy="365125"/>
          </a:xfrm>
        </p:spPr>
        <p:txBody>
          <a:bodyPr/>
          <a:lstStyle/>
          <a:p>
            <a:fld id="{05072F42-4DFA-4725-86F9-7594E4AB4EB5}" type="slidenum">
              <a:rPr lang="en-GB" smtClean="0"/>
              <a:pPr/>
              <a:t>‹#›</a:t>
            </a:fld>
            <a:endParaRPr lang="en-GB"/>
          </a:p>
        </p:txBody>
      </p:sp>
      <p:sp>
        <p:nvSpPr>
          <p:cNvPr id="8" name="Rectangle 7">
            <a:extLst>
              <a:ext uri="{FF2B5EF4-FFF2-40B4-BE49-F238E27FC236}">
                <a16:creationId xmlns:a16="http://schemas.microsoft.com/office/drawing/2014/main" id="{F0B06897-5E31-41FB-88FA-EEEEF8D0FC9C}"/>
              </a:ext>
            </a:extLst>
          </p:cNvPr>
          <p:cNvSpPr/>
          <p:nvPr userDrawn="1"/>
        </p:nvSpPr>
        <p:spPr>
          <a:xfrm>
            <a:off x="6986919" y="6501220"/>
            <a:ext cx="3964942" cy="330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 b="0" i="0" kern="1200" dirty="0">
                <a:solidFill>
                  <a:schemeClr val="tx1"/>
                </a:solidFill>
                <a:effectLst/>
                <a:latin typeface="+mn-lt"/>
                <a:ea typeface="+mn-ea"/>
                <a:cs typeface="+mn-cs"/>
              </a:rPr>
              <a:t>Yinjun Wu, </a:t>
            </a:r>
            <a:r>
              <a:rPr lang="en-US" sz="960" b="0" i="0" kern="1200" dirty="0" err="1">
                <a:solidFill>
                  <a:schemeClr val="tx1"/>
                </a:solidFill>
                <a:effectLst/>
                <a:latin typeface="+mn-lt"/>
                <a:ea typeface="+mn-ea"/>
                <a:cs typeface="+mn-cs"/>
              </a:rPr>
              <a:t>Abdussalam</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Alawini</a:t>
            </a:r>
            <a:r>
              <a:rPr lang="en-US" sz="960" b="0" i="0" kern="1200" dirty="0">
                <a:solidFill>
                  <a:schemeClr val="tx1"/>
                </a:solidFill>
                <a:effectLst/>
                <a:latin typeface="+mn-lt"/>
                <a:ea typeface="+mn-ea"/>
                <a:cs typeface="+mn-cs"/>
              </a:rPr>
              <a:t>, Susan B. Davidson, </a:t>
            </a:r>
            <a:r>
              <a:rPr lang="en-US" sz="960" b="0" i="0" kern="1200" dirty="0" err="1">
                <a:solidFill>
                  <a:schemeClr val="tx1"/>
                </a:solidFill>
                <a:effectLst/>
                <a:latin typeface="+mn-lt"/>
                <a:ea typeface="+mn-ea"/>
                <a:cs typeface="+mn-cs"/>
              </a:rPr>
              <a:t>Gianmaria</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Silvello</a:t>
            </a:r>
            <a:endParaRPr lang="en-US" sz="96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56106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7" y="685800"/>
            <a:ext cx="10018711" cy="3048000"/>
          </a:xfrm>
        </p:spPr>
        <p:txBody>
          <a:bodyPr anchor="ctr">
            <a:normAutofit/>
          </a:bodyPr>
          <a:lstStyle>
            <a:lvl1pPr algn="ctr">
              <a:defRPr sz="4320" b="0" cap="none"/>
            </a:lvl1pPr>
          </a:lstStyle>
          <a:p>
            <a:r>
              <a:rPr lang="en-US" dirty="0"/>
              <a:t>Click to edit Master title style</a:t>
            </a:r>
          </a:p>
        </p:txBody>
      </p:sp>
      <p:sp>
        <p:nvSpPr>
          <p:cNvPr id="3" name="Text Placeholder 2"/>
          <p:cNvSpPr>
            <a:spLocks noGrp="1"/>
          </p:cNvSpPr>
          <p:nvPr>
            <p:ph type="body" idx="1"/>
          </p:nvPr>
        </p:nvSpPr>
        <p:spPr>
          <a:xfrm>
            <a:off x="1484316" y="4343400"/>
            <a:ext cx="10018713" cy="1447800"/>
          </a:xfrm>
        </p:spPr>
        <p:txBody>
          <a:bodyPr anchor="ctr">
            <a:normAutofit/>
          </a:bodyPr>
          <a:lstStyle>
            <a:lvl1pPr marL="0" indent="0" algn="ctr">
              <a:buNone/>
              <a:defRPr sz="2400">
                <a:solidFill>
                  <a:schemeClr val="tx1"/>
                </a:solidFill>
              </a:defRPr>
            </a:lvl1pPr>
            <a:lvl2pPr marL="342887" indent="0">
              <a:buNone/>
              <a:defRPr sz="1350">
                <a:solidFill>
                  <a:schemeClr val="tx1">
                    <a:tint val="75000"/>
                  </a:schemeClr>
                </a:solidFill>
              </a:defRPr>
            </a:lvl2pPr>
            <a:lvl3pPr marL="685772" indent="0">
              <a:buNone/>
              <a:defRPr sz="1200">
                <a:solidFill>
                  <a:schemeClr val="tx1">
                    <a:tint val="75000"/>
                  </a:schemeClr>
                </a:solidFill>
              </a:defRPr>
            </a:lvl3pPr>
            <a:lvl4pPr marL="1028659" indent="0">
              <a:buNone/>
              <a:defRPr sz="1050">
                <a:solidFill>
                  <a:schemeClr val="tx1">
                    <a:tint val="75000"/>
                  </a:schemeClr>
                </a:solidFill>
              </a:defRPr>
            </a:lvl4pPr>
            <a:lvl5pPr marL="1371545" indent="0">
              <a:buNone/>
              <a:defRPr sz="1050">
                <a:solidFill>
                  <a:schemeClr val="tx1">
                    <a:tint val="75000"/>
                  </a:schemeClr>
                </a:solidFill>
              </a:defRPr>
            </a:lvl5pPr>
            <a:lvl6pPr marL="1714432" indent="0">
              <a:buNone/>
              <a:defRPr sz="1050">
                <a:solidFill>
                  <a:schemeClr val="tx1">
                    <a:tint val="75000"/>
                  </a:schemeClr>
                </a:solidFill>
              </a:defRPr>
            </a:lvl6pPr>
            <a:lvl7pPr marL="2057317" indent="0">
              <a:buNone/>
              <a:defRPr sz="1050">
                <a:solidFill>
                  <a:schemeClr val="tx1">
                    <a:tint val="75000"/>
                  </a:schemeClr>
                </a:solidFill>
              </a:defRPr>
            </a:lvl7pPr>
            <a:lvl8pPr marL="2400204" indent="0">
              <a:buNone/>
              <a:defRPr sz="1050">
                <a:solidFill>
                  <a:schemeClr val="tx1">
                    <a:tint val="75000"/>
                  </a:schemeClr>
                </a:solidFill>
              </a:defRPr>
            </a:lvl8pPr>
            <a:lvl9pPr marL="2743091" indent="0">
              <a:buNone/>
              <a:defRPr sz="105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10951861" y="6464290"/>
            <a:ext cx="551167" cy="365125"/>
          </a:xfrm>
        </p:spPr>
        <p:txBody>
          <a:bodyPr/>
          <a:lstStyle/>
          <a:p>
            <a:fld id="{05072F42-4DFA-4725-86F9-7594E4AB4EB5}" type="slidenum">
              <a:rPr lang="en-GB" smtClean="0"/>
              <a:pPr/>
              <a:t>‹#›</a:t>
            </a:fld>
            <a:endParaRPr lang="en-GB"/>
          </a:p>
        </p:txBody>
      </p:sp>
      <p:sp>
        <p:nvSpPr>
          <p:cNvPr id="7" name="Rectangle 6">
            <a:extLst>
              <a:ext uri="{FF2B5EF4-FFF2-40B4-BE49-F238E27FC236}">
                <a16:creationId xmlns:a16="http://schemas.microsoft.com/office/drawing/2014/main" id="{2A2EFB6F-CAE4-428B-94D5-61ABA578E40A}"/>
              </a:ext>
            </a:extLst>
          </p:cNvPr>
          <p:cNvSpPr/>
          <p:nvPr userDrawn="1"/>
        </p:nvSpPr>
        <p:spPr>
          <a:xfrm>
            <a:off x="6986919" y="6501220"/>
            <a:ext cx="3964942" cy="330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 b="0" i="0" kern="1200" dirty="0">
                <a:solidFill>
                  <a:schemeClr val="tx1"/>
                </a:solidFill>
                <a:effectLst/>
                <a:latin typeface="+mn-lt"/>
                <a:ea typeface="+mn-ea"/>
                <a:cs typeface="+mn-cs"/>
              </a:rPr>
              <a:t>Yinjun Wu, </a:t>
            </a:r>
            <a:r>
              <a:rPr lang="en-US" sz="960" b="0" i="0" kern="1200" dirty="0" err="1">
                <a:solidFill>
                  <a:schemeClr val="tx1"/>
                </a:solidFill>
                <a:effectLst/>
                <a:latin typeface="+mn-lt"/>
                <a:ea typeface="+mn-ea"/>
                <a:cs typeface="+mn-cs"/>
              </a:rPr>
              <a:t>Abdussalam</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Alawini</a:t>
            </a:r>
            <a:r>
              <a:rPr lang="en-US" sz="960" b="0" i="0" kern="1200" dirty="0">
                <a:solidFill>
                  <a:schemeClr val="tx1"/>
                </a:solidFill>
                <a:effectLst/>
                <a:latin typeface="+mn-lt"/>
                <a:ea typeface="+mn-ea"/>
                <a:cs typeface="+mn-cs"/>
              </a:rPr>
              <a:t>, Susan B. Davidson, </a:t>
            </a:r>
            <a:r>
              <a:rPr lang="en-US" sz="960" b="0" i="0" kern="1200" dirty="0" err="1">
                <a:solidFill>
                  <a:schemeClr val="tx1"/>
                </a:solidFill>
                <a:effectLst/>
                <a:latin typeface="+mn-lt"/>
                <a:ea typeface="+mn-ea"/>
                <a:cs typeface="+mn-cs"/>
              </a:rPr>
              <a:t>Gianmaria</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Silvello</a:t>
            </a:r>
            <a:endParaRPr lang="en-US" sz="96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881849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4"/>
            <a:ext cx="6096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2208215" y="685802"/>
            <a:ext cx="8990012" cy="2743199"/>
          </a:xfrm>
        </p:spPr>
        <p:txBody>
          <a:bodyPr anchor="ctr">
            <a:normAutofit/>
          </a:bodyPr>
          <a:lstStyle>
            <a:lvl1pPr algn="ctr">
              <a:defRPr sz="432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5" y="3428999"/>
            <a:ext cx="8532815" cy="381000"/>
          </a:xfrm>
        </p:spPr>
        <p:txBody>
          <a:bodyPr anchor="ctr">
            <a:noAutofit/>
          </a:bodyPr>
          <a:lstStyle>
            <a:lvl1pPr marL="0" indent="0">
              <a:buFontTx/>
              <a:buNone/>
              <a:defRPr sz="2160"/>
            </a:lvl1pPr>
            <a:lvl2pPr marL="342887" indent="0">
              <a:buFontTx/>
              <a:buNone/>
              <a:defRPr/>
            </a:lvl2pPr>
            <a:lvl3pPr marL="685772" indent="0">
              <a:buFontTx/>
              <a:buNone/>
              <a:defRPr/>
            </a:lvl3pPr>
            <a:lvl4pPr marL="1028659" indent="0">
              <a:buFontTx/>
              <a:buNone/>
              <a:defRPr/>
            </a:lvl4pPr>
            <a:lvl5pPr marL="1371545"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5" y="4343400"/>
            <a:ext cx="10018711" cy="1447800"/>
          </a:xfrm>
        </p:spPr>
        <p:txBody>
          <a:bodyPr anchor="ctr">
            <a:normAutofit/>
          </a:bodyPr>
          <a:lstStyle>
            <a:lvl1pPr marL="0" indent="0" algn="ctr">
              <a:buNone/>
              <a:defRPr sz="2400">
                <a:solidFill>
                  <a:schemeClr val="tx1"/>
                </a:solidFill>
              </a:defRPr>
            </a:lvl1pPr>
            <a:lvl2pPr marL="342887" indent="0">
              <a:buNone/>
              <a:defRPr sz="1350">
                <a:solidFill>
                  <a:schemeClr val="tx1">
                    <a:tint val="75000"/>
                  </a:schemeClr>
                </a:solidFill>
              </a:defRPr>
            </a:lvl2pPr>
            <a:lvl3pPr marL="685772" indent="0">
              <a:buNone/>
              <a:defRPr sz="1200">
                <a:solidFill>
                  <a:schemeClr val="tx1">
                    <a:tint val="75000"/>
                  </a:schemeClr>
                </a:solidFill>
              </a:defRPr>
            </a:lvl3pPr>
            <a:lvl4pPr marL="1028659" indent="0">
              <a:buNone/>
              <a:defRPr sz="1050">
                <a:solidFill>
                  <a:schemeClr val="tx1">
                    <a:tint val="75000"/>
                  </a:schemeClr>
                </a:solidFill>
              </a:defRPr>
            </a:lvl4pPr>
            <a:lvl5pPr marL="1371545" indent="0">
              <a:buNone/>
              <a:defRPr sz="1050">
                <a:solidFill>
                  <a:schemeClr val="tx1">
                    <a:tint val="75000"/>
                  </a:schemeClr>
                </a:solidFill>
              </a:defRPr>
            </a:lvl5pPr>
            <a:lvl6pPr marL="1714432" indent="0">
              <a:buNone/>
              <a:defRPr sz="1050">
                <a:solidFill>
                  <a:schemeClr val="tx1">
                    <a:tint val="75000"/>
                  </a:schemeClr>
                </a:solidFill>
              </a:defRPr>
            </a:lvl6pPr>
            <a:lvl7pPr marL="2057317" indent="0">
              <a:buNone/>
              <a:defRPr sz="1050">
                <a:solidFill>
                  <a:schemeClr val="tx1">
                    <a:tint val="75000"/>
                  </a:schemeClr>
                </a:solidFill>
              </a:defRPr>
            </a:lvl7pPr>
            <a:lvl8pPr marL="2400204" indent="0">
              <a:buNone/>
              <a:defRPr sz="1050">
                <a:solidFill>
                  <a:schemeClr val="tx1">
                    <a:tint val="75000"/>
                  </a:schemeClr>
                </a:solidFill>
              </a:defRPr>
            </a:lvl8pPr>
            <a:lvl9pPr marL="2743091" indent="0">
              <a:buNone/>
              <a:defRPr sz="105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10951858" y="6464290"/>
            <a:ext cx="551167" cy="365125"/>
          </a:xfrm>
        </p:spPr>
        <p:txBody>
          <a:bodyPr/>
          <a:lstStyle/>
          <a:p>
            <a:fld id="{05072F42-4DFA-4725-86F9-7594E4AB4EB5}" type="slidenum">
              <a:rPr lang="en-GB" smtClean="0"/>
              <a:pPr/>
              <a:t>‹#›</a:t>
            </a:fld>
            <a:endParaRPr lang="en-GB"/>
          </a:p>
        </p:txBody>
      </p:sp>
      <p:sp>
        <p:nvSpPr>
          <p:cNvPr id="11" name="Rectangle 10">
            <a:extLst>
              <a:ext uri="{FF2B5EF4-FFF2-40B4-BE49-F238E27FC236}">
                <a16:creationId xmlns:a16="http://schemas.microsoft.com/office/drawing/2014/main" id="{1FCB141F-3FB6-4003-A4A3-EEA55A7010BC}"/>
              </a:ext>
            </a:extLst>
          </p:cNvPr>
          <p:cNvSpPr/>
          <p:nvPr userDrawn="1"/>
        </p:nvSpPr>
        <p:spPr>
          <a:xfrm>
            <a:off x="6986919" y="6501220"/>
            <a:ext cx="3964942" cy="330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 b="0" i="0" kern="1200" dirty="0">
                <a:solidFill>
                  <a:schemeClr val="tx1"/>
                </a:solidFill>
                <a:effectLst/>
                <a:latin typeface="+mn-lt"/>
                <a:ea typeface="+mn-ea"/>
                <a:cs typeface="+mn-cs"/>
              </a:rPr>
              <a:t>Yinjun Wu, </a:t>
            </a:r>
            <a:r>
              <a:rPr lang="en-US" sz="960" b="0" i="0" kern="1200" dirty="0" err="1">
                <a:solidFill>
                  <a:schemeClr val="tx1"/>
                </a:solidFill>
                <a:effectLst/>
                <a:latin typeface="+mn-lt"/>
                <a:ea typeface="+mn-ea"/>
                <a:cs typeface="+mn-cs"/>
              </a:rPr>
              <a:t>Abdussalam</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Alawini</a:t>
            </a:r>
            <a:r>
              <a:rPr lang="en-US" sz="960" b="0" i="0" kern="1200" dirty="0">
                <a:solidFill>
                  <a:schemeClr val="tx1"/>
                </a:solidFill>
                <a:effectLst/>
                <a:latin typeface="+mn-lt"/>
                <a:ea typeface="+mn-ea"/>
                <a:cs typeface="+mn-cs"/>
              </a:rPr>
              <a:t>, Susan B. Davidson, </a:t>
            </a:r>
            <a:r>
              <a:rPr lang="en-US" sz="960" b="0" i="0" kern="1200" dirty="0" err="1">
                <a:solidFill>
                  <a:schemeClr val="tx1"/>
                </a:solidFill>
                <a:effectLst/>
                <a:latin typeface="+mn-lt"/>
                <a:ea typeface="+mn-ea"/>
                <a:cs typeface="+mn-cs"/>
              </a:rPr>
              <a:t>Gianmaria</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Silvello</a:t>
            </a:r>
            <a:endParaRPr lang="en-US" sz="96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6291520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4320" b="0" cap="none"/>
            </a:lvl1pPr>
          </a:lstStyle>
          <a:p>
            <a:r>
              <a:rPr lang="en-US"/>
              <a:t>Click to edit Master title style</a:t>
            </a:r>
            <a:endParaRPr lang="en-US" dirty="0"/>
          </a:p>
        </p:txBody>
      </p:sp>
      <p:sp>
        <p:nvSpPr>
          <p:cNvPr id="3" name="Text Placeholder 2"/>
          <p:cNvSpPr>
            <a:spLocks noGrp="1"/>
          </p:cNvSpPr>
          <p:nvPr>
            <p:ph type="body" idx="1"/>
          </p:nvPr>
        </p:nvSpPr>
        <p:spPr>
          <a:xfrm>
            <a:off x="1484315" y="4777381"/>
            <a:ext cx="10018711" cy="860400"/>
          </a:xfrm>
        </p:spPr>
        <p:txBody>
          <a:bodyPr anchor="t">
            <a:normAutofit/>
          </a:bodyPr>
          <a:lstStyle>
            <a:lvl1pPr marL="0" indent="0" algn="r">
              <a:buNone/>
              <a:defRPr sz="2400">
                <a:solidFill>
                  <a:schemeClr val="tx1"/>
                </a:solidFill>
              </a:defRPr>
            </a:lvl1pPr>
            <a:lvl2pPr marL="342887" indent="0">
              <a:buNone/>
              <a:defRPr sz="1350">
                <a:solidFill>
                  <a:schemeClr val="tx1">
                    <a:tint val="75000"/>
                  </a:schemeClr>
                </a:solidFill>
              </a:defRPr>
            </a:lvl2pPr>
            <a:lvl3pPr marL="685772" indent="0">
              <a:buNone/>
              <a:defRPr sz="1200">
                <a:solidFill>
                  <a:schemeClr val="tx1">
                    <a:tint val="75000"/>
                  </a:schemeClr>
                </a:solidFill>
              </a:defRPr>
            </a:lvl3pPr>
            <a:lvl4pPr marL="1028659" indent="0">
              <a:buNone/>
              <a:defRPr sz="1050">
                <a:solidFill>
                  <a:schemeClr val="tx1">
                    <a:tint val="75000"/>
                  </a:schemeClr>
                </a:solidFill>
              </a:defRPr>
            </a:lvl4pPr>
            <a:lvl5pPr marL="1371545" indent="0">
              <a:buNone/>
              <a:defRPr sz="1050">
                <a:solidFill>
                  <a:schemeClr val="tx1">
                    <a:tint val="75000"/>
                  </a:schemeClr>
                </a:solidFill>
              </a:defRPr>
            </a:lvl5pPr>
            <a:lvl6pPr marL="1714432" indent="0">
              <a:buNone/>
              <a:defRPr sz="1050">
                <a:solidFill>
                  <a:schemeClr val="tx1">
                    <a:tint val="75000"/>
                  </a:schemeClr>
                </a:solidFill>
              </a:defRPr>
            </a:lvl6pPr>
            <a:lvl7pPr marL="2057317" indent="0">
              <a:buNone/>
              <a:defRPr sz="1050">
                <a:solidFill>
                  <a:schemeClr val="tx1">
                    <a:tint val="75000"/>
                  </a:schemeClr>
                </a:solidFill>
              </a:defRPr>
            </a:lvl7pPr>
            <a:lvl8pPr marL="2400204" indent="0">
              <a:buNone/>
              <a:defRPr sz="1050">
                <a:solidFill>
                  <a:schemeClr val="tx1">
                    <a:tint val="75000"/>
                  </a:schemeClr>
                </a:solidFill>
              </a:defRPr>
            </a:lvl8pPr>
            <a:lvl9pPr marL="2743091" indent="0">
              <a:buNone/>
              <a:defRPr sz="105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10951855" y="6466283"/>
            <a:ext cx="551167" cy="365125"/>
          </a:xfrm>
        </p:spPr>
        <p:txBody>
          <a:bodyPr/>
          <a:lstStyle/>
          <a:p>
            <a:fld id="{05072F42-4DFA-4725-86F9-7594E4AB4EB5}" type="slidenum">
              <a:rPr lang="en-GB" smtClean="0"/>
              <a:pPr/>
              <a:t>‹#›</a:t>
            </a:fld>
            <a:endParaRPr lang="en-GB"/>
          </a:p>
        </p:txBody>
      </p:sp>
      <p:sp>
        <p:nvSpPr>
          <p:cNvPr id="7" name="Rectangle 6">
            <a:extLst>
              <a:ext uri="{FF2B5EF4-FFF2-40B4-BE49-F238E27FC236}">
                <a16:creationId xmlns:a16="http://schemas.microsoft.com/office/drawing/2014/main" id="{D7A3A79D-BBE6-4DA9-B875-35D2FC22E928}"/>
              </a:ext>
            </a:extLst>
          </p:cNvPr>
          <p:cNvSpPr/>
          <p:nvPr userDrawn="1"/>
        </p:nvSpPr>
        <p:spPr>
          <a:xfrm>
            <a:off x="6986919" y="6501220"/>
            <a:ext cx="3964942" cy="330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 b="0" i="0" kern="1200" dirty="0">
                <a:solidFill>
                  <a:schemeClr val="tx1"/>
                </a:solidFill>
                <a:effectLst/>
                <a:latin typeface="+mn-lt"/>
                <a:ea typeface="+mn-ea"/>
                <a:cs typeface="+mn-cs"/>
              </a:rPr>
              <a:t>Yinjun Wu, </a:t>
            </a:r>
            <a:r>
              <a:rPr lang="en-US" sz="960" b="0" i="0" kern="1200" dirty="0" err="1">
                <a:solidFill>
                  <a:schemeClr val="tx1"/>
                </a:solidFill>
                <a:effectLst/>
                <a:latin typeface="+mn-lt"/>
                <a:ea typeface="+mn-ea"/>
                <a:cs typeface="+mn-cs"/>
              </a:rPr>
              <a:t>Abdussalam</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Alawini</a:t>
            </a:r>
            <a:r>
              <a:rPr lang="en-US" sz="960" b="0" i="0" kern="1200" dirty="0">
                <a:solidFill>
                  <a:schemeClr val="tx1"/>
                </a:solidFill>
                <a:effectLst/>
                <a:latin typeface="+mn-lt"/>
                <a:ea typeface="+mn-ea"/>
                <a:cs typeface="+mn-cs"/>
              </a:rPr>
              <a:t>, Susan B. Davidson, </a:t>
            </a:r>
            <a:r>
              <a:rPr lang="en-US" sz="960" b="0" i="0" kern="1200" dirty="0" err="1">
                <a:solidFill>
                  <a:schemeClr val="tx1"/>
                </a:solidFill>
                <a:effectLst/>
                <a:latin typeface="+mn-lt"/>
                <a:ea typeface="+mn-ea"/>
                <a:cs typeface="+mn-cs"/>
              </a:rPr>
              <a:t>Gianmaria</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Silvello</a:t>
            </a:r>
            <a:endParaRPr lang="en-US" sz="96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94031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4"/>
            <a:ext cx="6096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2208215" y="685802"/>
            <a:ext cx="8990012" cy="2743199"/>
          </a:xfrm>
        </p:spPr>
        <p:txBody>
          <a:bodyPr anchor="ctr">
            <a:normAutofit/>
          </a:bodyPr>
          <a:lstStyle>
            <a:lvl1pPr algn="ctr">
              <a:defRPr sz="432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7" y="3886200"/>
            <a:ext cx="10018711" cy="889000"/>
          </a:xfrm>
        </p:spPr>
        <p:txBody>
          <a:bodyPr vert="horz" lIns="91440" tIns="45720" rIns="91440" bIns="45720" rtlCol="0" anchor="b">
            <a:normAutofit/>
          </a:bodyPr>
          <a:lstStyle>
            <a:lvl1pPr algn="r">
              <a:buNone/>
              <a:defRPr lang="en-US" sz="288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5" y="4775200"/>
            <a:ext cx="10018711" cy="1016000"/>
          </a:xfrm>
        </p:spPr>
        <p:txBody>
          <a:bodyPr anchor="t">
            <a:normAutofit/>
          </a:bodyPr>
          <a:lstStyle>
            <a:lvl1pPr marL="0" indent="0" algn="r">
              <a:buNone/>
              <a:defRPr sz="2160">
                <a:solidFill>
                  <a:schemeClr val="tx1"/>
                </a:solidFill>
              </a:defRPr>
            </a:lvl1pPr>
            <a:lvl2pPr marL="342887" indent="0">
              <a:buNone/>
              <a:defRPr sz="1350">
                <a:solidFill>
                  <a:schemeClr val="tx1">
                    <a:tint val="75000"/>
                  </a:schemeClr>
                </a:solidFill>
              </a:defRPr>
            </a:lvl2pPr>
            <a:lvl3pPr marL="685772" indent="0">
              <a:buNone/>
              <a:defRPr sz="1200">
                <a:solidFill>
                  <a:schemeClr val="tx1">
                    <a:tint val="75000"/>
                  </a:schemeClr>
                </a:solidFill>
              </a:defRPr>
            </a:lvl3pPr>
            <a:lvl4pPr marL="1028659" indent="0">
              <a:buNone/>
              <a:defRPr sz="1050">
                <a:solidFill>
                  <a:schemeClr val="tx1">
                    <a:tint val="75000"/>
                  </a:schemeClr>
                </a:solidFill>
              </a:defRPr>
            </a:lvl4pPr>
            <a:lvl5pPr marL="1371545" indent="0">
              <a:buNone/>
              <a:defRPr sz="1050">
                <a:solidFill>
                  <a:schemeClr val="tx1">
                    <a:tint val="75000"/>
                  </a:schemeClr>
                </a:solidFill>
              </a:defRPr>
            </a:lvl5pPr>
            <a:lvl6pPr marL="1714432" indent="0">
              <a:buNone/>
              <a:defRPr sz="1050">
                <a:solidFill>
                  <a:schemeClr val="tx1">
                    <a:tint val="75000"/>
                  </a:schemeClr>
                </a:solidFill>
              </a:defRPr>
            </a:lvl6pPr>
            <a:lvl7pPr marL="2057317" indent="0">
              <a:buNone/>
              <a:defRPr sz="1050">
                <a:solidFill>
                  <a:schemeClr val="tx1">
                    <a:tint val="75000"/>
                  </a:schemeClr>
                </a:solidFill>
              </a:defRPr>
            </a:lvl7pPr>
            <a:lvl8pPr marL="2400204" indent="0">
              <a:buNone/>
              <a:defRPr sz="1050">
                <a:solidFill>
                  <a:schemeClr val="tx1">
                    <a:tint val="75000"/>
                  </a:schemeClr>
                </a:solidFill>
              </a:defRPr>
            </a:lvl8pPr>
            <a:lvl9pPr marL="2743091" indent="0">
              <a:buNone/>
              <a:defRPr sz="105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10951704" y="6466283"/>
            <a:ext cx="551167" cy="365125"/>
          </a:xfrm>
        </p:spPr>
        <p:txBody>
          <a:bodyPr/>
          <a:lstStyle/>
          <a:p>
            <a:fld id="{05072F42-4DFA-4725-86F9-7594E4AB4EB5}" type="slidenum">
              <a:rPr lang="en-GB" smtClean="0"/>
              <a:pPr/>
              <a:t>‹#›</a:t>
            </a:fld>
            <a:endParaRPr lang="en-GB"/>
          </a:p>
        </p:txBody>
      </p:sp>
      <p:sp>
        <p:nvSpPr>
          <p:cNvPr id="11" name="Rectangle 10">
            <a:extLst>
              <a:ext uri="{FF2B5EF4-FFF2-40B4-BE49-F238E27FC236}">
                <a16:creationId xmlns:a16="http://schemas.microsoft.com/office/drawing/2014/main" id="{9993698B-B6C1-4EA7-A852-C6723164C1E9}"/>
              </a:ext>
            </a:extLst>
          </p:cNvPr>
          <p:cNvSpPr/>
          <p:nvPr userDrawn="1"/>
        </p:nvSpPr>
        <p:spPr>
          <a:xfrm>
            <a:off x="6986919" y="6501220"/>
            <a:ext cx="3964942" cy="330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 b="0" i="0" kern="1200" dirty="0">
                <a:solidFill>
                  <a:schemeClr val="tx1"/>
                </a:solidFill>
                <a:effectLst/>
                <a:latin typeface="+mn-lt"/>
                <a:ea typeface="+mn-ea"/>
                <a:cs typeface="+mn-cs"/>
              </a:rPr>
              <a:t>Yinjun Wu, </a:t>
            </a:r>
            <a:r>
              <a:rPr lang="en-US" sz="960" b="0" i="0" kern="1200" dirty="0" err="1">
                <a:solidFill>
                  <a:schemeClr val="tx1"/>
                </a:solidFill>
                <a:effectLst/>
                <a:latin typeface="+mn-lt"/>
                <a:ea typeface="+mn-ea"/>
                <a:cs typeface="+mn-cs"/>
              </a:rPr>
              <a:t>Abdussalam</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Alawini</a:t>
            </a:r>
            <a:r>
              <a:rPr lang="en-US" sz="960" b="0" i="0" kern="1200" dirty="0">
                <a:solidFill>
                  <a:schemeClr val="tx1"/>
                </a:solidFill>
                <a:effectLst/>
                <a:latin typeface="+mn-lt"/>
                <a:ea typeface="+mn-ea"/>
                <a:cs typeface="+mn-cs"/>
              </a:rPr>
              <a:t>, Susan B. Davidson, </a:t>
            </a:r>
            <a:r>
              <a:rPr lang="en-US" sz="960" b="0" i="0" kern="1200" dirty="0" err="1">
                <a:solidFill>
                  <a:schemeClr val="tx1"/>
                </a:solidFill>
                <a:effectLst/>
                <a:latin typeface="+mn-lt"/>
                <a:ea typeface="+mn-ea"/>
                <a:cs typeface="+mn-cs"/>
              </a:rPr>
              <a:t>Gianmaria</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Silvello</a:t>
            </a:r>
            <a:endParaRPr lang="en-US" sz="96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03459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4"/>
            <a:ext cx="10018712" cy="2727325"/>
          </a:xfrm>
        </p:spPr>
        <p:txBody>
          <a:bodyPr vert="horz" lIns="91440" tIns="45720" rIns="91440" bIns="45720" rtlCol="0" anchor="ctr">
            <a:normAutofit/>
          </a:bodyPr>
          <a:lstStyle>
            <a:lvl1pPr>
              <a:defRPr lang="en-US" sz="5280" b="0" dirty="0"/>
            </a:lvl1pPr>
          </a:lstStyle>
          <a:p>
            <a:pPr marL="0" lvl="0"/>
            <a:r>
              <a:rPr lang="en-US" dirty="0"/>
              <a:t>Click to edit Master title style</a:t>
            </a:r>
          </a:p>
        </p:txBody>
      </p:sp>
      <p:sp>
        <p:nvSpPr>
          <p:cNvPr id="10" name="Text Placeholder 9"/>
          <p:cNvSpPr>
            <a:spLocks noGrp="1"/>
          </p:cNvSpPr>
          <p:nvPr>
            <p:ph type="body" sz="quarter" idx="13"/>
          </p:nvPr>
        </p:nvSpPr>
        <p:spPr>
          <a:xfrm>
            <a:off x="1484316" y="3505200"/>
            <a:ext cx="10018713" cy="838200"/>
          </a:xfrm>
        </p:spPr>
        <p:txBody>
          <a:bodyPr vert="horz" lIns="91440" tIns="45720" rIns="91440" bIns="45720" rtlCol="0" anchor="b">
            <a:normAutofit/>
          </a:bodyPr>
          <a:lstStyle>
            <a:lvl1pPr>
              <a:buNone/>
              <a:defRPr lang="en-US" sz="288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6" y="4343400"/>
            <a:ext cx="10018713" cy="1447800"/>
          </a:xfrm>
        </p:spPr>
        <p:txBody>
          <a:bodyPr anchor="t">
            <a:normAutofit/>
          </a:bodyPr>
          <a:lstStyle>
            <a:lvl1pPr marL="0" indent="0" algn="l">
              <a:buNone/>
              <a:defRPr sz="1920">
                <a:solidFill>
                  <a:schemeClr val="tx1"/>
                </a:solidFill>
              </a:defRPr>
            </a:lvl1pPr>
            <a:lvl2pPr marL="342887" indent="0">
              <a:buNone/>
              <a:defRPr sz="1350">
                <a:solidFill>
                  <a:schemeClr val="tx1">
                    <a:tint val="75000"/>
                  </a:schemeClr>
                </a:solidFill>
              </a:defRPr>
            </a:lvl2pPr>
            <a:lvl3pPr marL="685772" indent="0">
              <a:buNone/>
              <a:defRPr sz="1200">
                <a:solidFill>
                  <a:schemeClr val="tx1">
                    <a:tint val="75000"/>
                  </a:schemeClr>
                </a:solidFill>
              </a:defRPr>
            </a:lvl3pPr>
            <a:lvl4pPr marL="1028659" indent="0">
              <a:buNone/>
              <a:defRPr sz="1050">
                <a:solidFill>
                  <a:schemeClr val="tx1">
                    <a:tint val="75000"/>
                  </a:schemeClr>
                </a:solidFill>
              </a:defRPr>
            </a:lvl4pPr>
            <a:lvl5pPr marL="1371545" indent="0">
              <a:buNone/>
              <a:defRPr sz="1050">
                <a:solidFill>
                  <a:schemeClr val="tx1">
                    <a:tint val="75000"/>
                  </a:schemeClr>
                </a:solidFill>
              </a:defRPr>
            </a:lvl5pPr>
            <a:lvl6pPr marL="1714432" indent="0">
              <a:buNone/>
              <a:defRPr sz="1050">
                <a:solidFill>
                  <a:schemeClr val="tx1">
                    <a:tint val="75000"/>
                  </a:schemeClr>
                </a:solidFill>
              </a:defRPr>
            </a:lvl6pPr>
            <a:lvl7pPr marL="2057317" indent="0">
              <a:buNone/>
              <a:defRPr sz="1050">
                <a:solidFill>
                  <a:schemeClr val="tx1">
                    <a:tint val="75000"/>
                  </a:schemeClr>
                </a:solidFill>
              </a:defRPr>
            </a:lvl7pPr>
            <a:lvl8pPr marL="2400204" indent="0">
              <a:buNone/>
              <a:defRPr sz="1050">
                <a:solidFill>
                  <a:schemeClr val="tx1">
                    <a:tint val="75000"/>
                  </a:schemeClr>
                </a:solidFill>
              </a:defRPr>
            </a:lvl8pPr>
            <a:lvl9pPr marL="2743091" indent="0">
              <a:buNone/>
              <a:defRPr sz="105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10951858" y="6466283"/>
            <a:ext cx="551167" cy="365125"/>
          </a:xfrm>
        </p:spPr>
        <p:txBody>
          <a:bodyPr/>
          <a:lstStyle/>
          <a:p>
            <a:fld id="{05072F42-4DFA-4725-86F9-7594E4AB4EB5}" type="slidenum">
              <a:rPr lang="en-GB" smtClean="0"/>
              <a:pPr/>
              <a:t>‹#›</a:t>
            </a:fld>
            <a:endParaRPr lang="en-GB"/>
          </a:p>
        </p:txBody>
      </p:sp>
      <p:sp>
        <p:nvSpPr>
          <p:cNvPr id="8" name="Rectangle 7">
            <a:extLst>
              <a:ext uri="{FF2B5EF4-FFF2-40B4-BE49-F238E27FC236}">
                <a16:creationId xmlns:a16="http://schemas.microsoft.com/office/drawing/2014/main" id="{A4E58CDE-3142-475D-8566-4AEFB0261214}"/>
              </a:ext>
            </a:extLst>
          </p:cNvPr>
          <p:cNvSpPr/>
          <p:nvPr userDrawn="1"/>
        </p:nvSpPr>
        <p:spPr>
          <a:xfrm>
            <a:off x="6986919" y="6501220"/>
            <a:ext cx="3964942" cy="330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 b="0" i="0" kern="1200" dirty="0">
                <a:solidFill>
                  <a:schemeClr val="tx1"/>
                </a:solidFill>
                <a:effectLst/>
                <a:latin typeface="+mn-lt"/>
                <a:ea typeface="+mn-ea"/>
                <a:cs typeface="+mn-cs"/>
              </a:rPr>
              <a:t>Yinjun Wu, </a:t>
            </a:r>
            <a:r>
              <a:rPr lang="en-US" sz="960" b="0" i="0" kern="1200" dirty="0" err="1">
                <a:solidFill>
                  <a:schemeClr val="tx1"/>
                </a:solidFill>
                <a:effectLst/>
                <a:latin typeface="+mn-lt"/>
                <a:ea typeface="+mn-ea"/>
                <a:cs typeface="+mn-cs"/>
              </a:rPr>
              <a:t>Abdussalam</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Alawini</a:t>
            </a:r>
            <a:r>
              <a:rPr lang="en-US" sz="960" b="0" i="0" kern="1200" dirty="0">
                <a:solidFill>
                  <a:schemeClr val="tx1"/>
                </a:solidFill>
                <a:effectLst/>
                <a:latin typeface="+mn-lt"/>
                <a:ea typeface="+mn-ea"/>
                <a:cs typeface="+mn-cs"/>
              </a:rPr>
              <a:t>, Susan B. Davidson, </a:t>
            </a:r>
            <a:r>
              <a:rPr lang="en-US" sz="960" b="0" i="0" kern="1200" dirty="0" err="1">
                <a:solidFill>
                  <a:schemeClr val="tx1"/>
                </a:solidFill>
                <a:effectLst/>
                <a:latin typeface="+mn-lt"/>
                <a:ea typeface="+mn-ea"/>
                <a:cs typeface="+mn-cs"/>
              </a:rPr>
              <a:t>Gianmaria</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Silvello</a:t>
            </a:r>
            <a:endParaRPr lang="en-US" sz="96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0603121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0951859" y="6461386"/>
            <a:ext cx="551167" cy="365125"/>
          </a:xfrm>
        </p:spPr>
        <p:txBody>
          <a:bodyPr/>
          <a:lstStyle/>
          <a:p>
            <a:fld id="{05072F42-4DFA-4725-86F9-7594E4AB4EB5}" type="slidenum">
              <a:rPr lang="en-GB" smtClean="0"/>
              <a:pPr/>
              <a:t>‹#›</a:t>
            </a:fld>
            <a:endParaRPr lang="en-GB"/>
          </a:p>
        </p:txBody>
      </p:sp>
      <p:sp>
        <p:nvSpPr>
          <p:cNvPr id="7" name="Rectangle 6">
            <a:extLst>
              <a:ext uri="{FF2B5EF4-FFF2-40B4-BE49-F238E27FC236}">
                <a16:creationId xmlns:a16="http://schemas.microsoft.com/office/drawing/2014/main" id="{3B25A43C-948B-494B-AB9E-7B09C7174DDE}"/>
              </a:ext>
            </a:extLst>
          </p:cNvPr>
          <p:cNvSpPr/>
          <p:nvPr userDrawn="1"/>
        </p:nvSpPr>
        <p:spPr>
          <a:xfrm>
            <a:off x="6986919" y="6501220"/>
            <a:ext cx="3964942" cy="330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 b="0" i="0" kern="1200" dirty="0">
                <a:solidFill>
                  <a:schemeClr val="tx1"/>
                </a:solidFill>
                <a:effectLst/>
                <a:latin typeface="+mn-lt"/>
                <a:ea typeface="+mn-ea"/>
                <a:cs typeface="+mn-cs"/>
              </a:rPr>
              <a:t>Yinjun Wu, </a:t>
            </a:r>
            <a:r>
              <a:rPr lang="en-US" sz="960" b="0" i="0" kern="1200" dirty="0" err="1">
                <a:solidFill>
                  <a:schemeClr val="tx1"/>
                </a:solidFill>
                <a:effectLst/>
                <a:latin typeface="+mn-lt"/>
                <a:ea typeface="+mn-ea"/>
                <a:cs typeface="+mn-cs"/>
              </a:rPr>
              <a:t>Abdussalam</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Alawini</a:t>
            </a:r>
            <a:r>
              <a:rPr lang="en-US" sz="960" b="0" i="0" kern="1200" dirty="0">
                <a:solidFill>
                  <a:schemeClr val="tx1"/>
                </a:solidFill>
                <a:effectLst/>
                <a:latin typeface="+mn-lt"/>
                <a:ea typeface="+mn-ea"/>
                <a:cs typeface="+mn-cs"/>
              </a:rPr>
              <a:t>, Susan B. Davidson, </a:t>
            </a:r>
            <a:r>
              <a:rPr lang="en-US" sz="960" b="0" i="0" kern="1200" dirty="0" err="1">
                <a:solidFill>
                  <a:schemeClr val="tx1"/>
                </a:solidFill>
                <a:effectLst/>
                <a:latin typeface="+mn-lt"/>
                <a:ea typeface="+mn-ea"/>
                <a:cs typeface="+mn-cs"/>
              </a:rPr>
              <a:t>Gianmaria</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Silvello</a:t>
            </a:r>
            <a:endParaRPr lang="en-US" sz="96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2658723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60"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5" y="685800"/>
            <a:ext cx="8019743"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0951861" y="6466283"/>
            <a:ext cx="551167" cy="365125"/>
          </a:xfrm>
        </p:spPr>
        <p:txBody>
          <a:bodyPr/>
          <a:lstStyle/>
          <a:p>
            <a:fld id="{05072F42-4DFA-4725-86F9-7594E4AB4EB5}" type="slidenum">
              <a:rPr lang="en-GB" smtClean="0"/>
              <a:pPr/>
              <a:t>‹#›</a:t>
            </a:fld>
            <a:endParaRPr lang="en-GB"/>
          </a:p>
        </p:txBody>
      </p:sp>
      <p:sp>
        <p:nvSpPr>
          <p:cNvPr id="7" name="Rectangle 6">
            <a:extLst>
              <a:ext uri="{FF2B5EF4-FFF2-40B4-BE49-F238E27FC236}">
                <a16:creationId xmlns:a16="http://schemas.microsoft.com/office/drawing/2014/main" id="{9DE68ECC-D6E3-4250-BAE6-F116F1E80BDB}"/>
              </a:ext>
            </a:extLst>
          </p:cNvPr>
          <p:cNvSpPr/>
          <p:nvPr userDrawn="1"/>
        </p:nvSpPr>
        <p:spPr>
          <a:xfrm>
            <a:off x="6986919" y="6501220"/>
            <a:ext cx="3964942" cy="330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 b="0" i="0" kern="1200" dirty="0">
                <a:solidFill>
                  <a:schemeClr val="tx1"/>
                </a:solidFill>
                <a:effectLst/>
                <a:latin typeface="+mn-lt"/>
                <a:ea typeface="+mn-ea"/>
                <a:cs typeface="+mn-cs"/>
              </a:rPr>
              <a:t>Yinjun Wu, </a:t>
            </a:r>
            <a:r>
              <a:rPr lang="en-US" sz="960" b="0" i="0" kern="1200" dirty="0" err="1">
                <a:solidFill>
                  <a:schemeClr val="tx1"/>
                </a:solidFill>
                <a:effectLst/>
                <a:latin typeface="+mn-lt"/>
                <a:ea typeface="+mn-ea"/>
                <a:cs typeface="+mn-cs"/>
              </a:rPr>
              <a:t>Abdussalam</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Alawini</a:t>
            </a:r>
            <a:r>
              <a:rPr lang="en-US" sz="960" b="0" i="0" kern="1200" dirty="0">
                <a:solidFill>
                  <a:schemeClr val="tx1"/>
                </a:solidFill>
                <a:effectLst/>
                <a:latin typeface="+mn-lt"/>
                <a:ea typeface="+mn-ea"/>
                <a:cs typeface="+mn-cs"/>
              </a:rPr>
              <a:t>, Susan B. Davidson, </a:t>
            </a:r>
            <a:r>
              <a:rPr lang="en-US" sz="960" b="0" i="0" kern="1200" dirty="0" err="1">
                <a:solidFill>
                  <a:schemeClr val="tx1"/>
                </a:solidFill>
                <a:effectLst/>
                <a:latin typeface="+mn-lt"/>
                <a:ea typeface="+mn-ea"/>
                <a:cs typeface="+mn-cs"/>
              </a:rPr>
              <a:t>Gianmaria</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Silvello</a:t>
            </a:r>
            <a:endParaRPr lang="en-US" sz="96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148759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572687" y="1990726"/>
            <a:ext cx="10390716" cy="990600"/>
          </a:xfrm>
        </p:spPr>
        <p:txBody>
          <a:bodyPr/>
          <a:lstStyle>
            <a:lvl1pPr>
              <a:defRPr sz="4000"/>
            </a:lvl1pPr>
          </a:lstStyle>
          <a:p>
            <a:r>
              <a:rPr lang="en-US"/>
              <a:t>Click to edit Master title style</a:t>
            </a:r>
          </a:p>
        </p:txBody>
      </p:sp>
      <p:sp>
        <p:nvSpPr>
          <p:cNvPr id="3" name="Slide Number Placeholder 2"/>
          <p:cNvSpPr>
            <a:spLocks noGrp="1"/>
          </p:cNvSpPr>
          <p:nvPr>
            <p:ph type="sldNum" sz="quarter" idx="10"/>
          </p:nvPr>
        </p:nvSpPr>
        <p:spPr>
          <a:xfrm>
            <a:off x="10951861" y="6466283"/>
            <a:ext cx="551167" cy="365125"/>
          </a:xfrm>
        </p:spPr>
        <p:txBody>
          <a:bodyPr/>
          <a:lstStyle/>
          <a:p>
            <a:fld id="{05072F42-4DFA-4725-86F9-7594E4AB4EB5}" type="slidenum">
              <a:rPr lang="en-GB" smtClean="0"/>
              <a:pPr/>
              <a:t>‹#›</a:t>
            </a:fld>
            <a:endParaRPr lang="en-GB"/>
          </a:p>
        </p:txBody>
      </p:sp>
      <p:sp>
        <p:nvSpPr>
          <p:cNvPr id="8" name="Rectangle 13"/>
          <p:cNvSpPr>
            <a:spLocks noGrp="1" noChangeArrowheads="1"/>
          </p:cNvSpPr>
          <p:nvPr>
            <p:ph type="subTitle" idx="1"/>
          </p:nvPr>
        </p:nvSpPr>
        <p:spPr>
          <a:xfrm>
            <a:off x="1818217" y="3944938"/>
            <a:ext cx="8534400" cy="1752600"/>
          </a:xfrm>
        </p:spPr>
        <p:txBody>
          <a:bodyPr/>
          <a:lstStyle>
            <a:lvl1pPr marL="0" indent="0" algn="ctr">
              <a:buFont typeface="Wingdings" pitchFamily="2" charset="2"/>
              <a:buNone/>
              <a:defRPr/>
            </a:lvl1pPr>
          </a:lstStyle>
          <a:p>
            <a:r>
              <a:rPr lang="en-GB"/>
              <a:t>Click to edit Master subtitle style</a:t>
            </a:r>
          </a:p>
        </p:txBody>
      </p:sp>
      <p:sp>
        <p:nvSpPr>
          <p:cNvPr id="10" name="Rectangle 11"/>
          <p:cNvSpPr>
            <a:spLocks noChangeArrowheads="1"/>
          </p:cNvSpPr>
          <p:nvPr userDrawn="1"/>
        </p:nvSpPr>
        <p:spPr bwMode="auto">
          <a:xfrm flipV="1">
            <a:off x="268817" y="3011488"/>
            <a:ext cx="11590867" cy="55562"/>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en-US" sz="2000"/>
          </a:p>
        </p:txBody>
      </p:sp>
      <p:sp>
        <p:nvSpPr>
          <p:cNvPr id="12" name="Rectangle 32"/>
          <p:cNvSpPr>
            <a:spLocks noChangeArrowheads="1"/>
          </p:cNvSpPr>
          <p:nvPr userDrawn="1"/>
        </p:nvSpPr>
        <p:spPr bwMode="auto">
          <a:xfrm>
            <a:off x="2" y="6605589"/>
            <a:ext cx="3772348" cy="252412"/>
          </a:xfrm>
          <a:prstGeom prst="rect">
            <a:avLst/>
          </a:prstGeom>
          <a:noFill/>
          <a:ln w="9525">
            <a:noFill/>
            <a:miter lim="800000"/>
            <a:headEnd/>
            <a:tailEnd/>
          </a:ln>
          <a:effectLst/>
        </p:spPr>
        <p:txBody>
          <a:bodyPr anchor="b"/>
          <a:lstStyle/>
          <a:p>
            <a:pPr marL="0" marR="0" indent="0" algn="l" defTabSz="914364" rtl="0" eaLnBrk="1" fontAlgn="base" latinLnBrk="0" hangingPunct="1">
              <a:lnSpc>
                <a:spcPct val="100000"/>
              </a:lnSpc>
              <a:spcBef>
                <a:spcPct val="0"/>
              </a:spcBef>
              <a:spcAft>
                <a:spcPct val="0"/>
              </a:spcAft>
              <a:buClrTx/>
              <a:buSzTx/>
              <a:buFontTx/>
              <a:buNone/>
              <a:tabLst/>
              <a:defRPr/>
            </a:pPr>
            <a:r>
              <a:rPr lang="de-DE" sz="900"/>
              <a:t>© 2013 A. Haeberlen,</a:t>
            </a:r>
            <a:r>
              <a:rPr lang="de-DE" sz="900" baseline="0"/>
              <a:t> Z. Ives</a:t>
            </a:r>
            <a:endParaRPr lang="en-GB" sz="900"/>
          </a:p>
        </p:txBody>
      </p:sp>
      <p:grpSp>
        <p:nvGrpSpPr>
          <p:cNvPr id="13" name="Group 12"/>
          <p:cNvGrpSpPr/>
          <p:nvPr userDrawn="1"/>
        </p:nvGrpSpPr>
        <p:grpSpPr>
          <a:xfrm>
            <a:off x="135468" y="1"/>
            <a:ext cx="2020435" cy="6858001"/>
            <a:chOff x="1320800" y="0"/>
            <a:chExt cx="2436813" cy="6858001"/>
          </a:xfrm>
        </p:grpSpPr>
        <p:sp>
          <p:nvSpPr>
            <p:cNvPr id="14"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5"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6"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7"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8"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9"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20" name="Picture 19" descr="Penn shield.gif"/>
          <p:cNvPicPr>
            <a:picLocks noChangeAspect="1"/>
          </p:cNvPicPr>
          <p:nvPr userDrawn="1"/>
        </p:nvPicPr>
        <p:blipFill>
          <a:blip r:embed="rId2" cstate="print"/>
          <a:stretch>
            <a:fillRect/>
          </a:stretch>
        </p:blipFill>
        <p:spPr>
          <a:xfrm>
            <a:off x="389604" y="157609"/>
            <a:ext cx="878809" cy="926290"/>
          </a:xfrm>
          <a:prstGeom prst="rect">
            <a:avLst/>
          </a:prstGeom>
        </p:spPr>
      </p:pic>
      <p:sp>
        <p:nvSpPr>
          <p:cNvPr id="21" name="Rectangle 20">
            <a:extLst>
              <a:ext uri="{FF2B5EF4-FFF2-40B4-BE49-F238E27FC236}">
                <a16:creationId xmlns:a16="http://schemas.microsoft.com/office/drawing/2014/main" id="{706F7BA6-96B1-4674-80CE-139E058CFA62}"/>
              </a:ext>
            </a:extLst>
          </p:cNvPr>
          <p:cNvSpPr/>
          <p:nvPr userDrawn="1"/>
        </p:nvSpPr>
        <p:spPr>
          <a:xfrm>
            <a:off x="6986919" y="6501220"/>
            <a:ext cx="3964942" cy="330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 b="0" i="0" kern="1200" dirty="0">
                <a:solidFill>
                  <a:schemeClr val="tx1"/>
                </a:solidFill>
                <a:effectLst/>
                <a:latin typeface="+mn-lt"/>
                <a:ea typeface="+mn-ea"/>
                <a:cs typeface="+mn-cs"/>
              </a:rPr>
              <a:t>Yinjun Wu, </a:t>
            </a:r>
            <a:r>
              <a:rPr lang="en-US" sz="960" b="0" i="0" kern="1200" dirty="0" err="1">
                <a:solidFill>
                  <a:schemeClr val="tx1"/>
                </a:solidFill>
                <a:effectLst/>
                <a:latin typeface="+mn-lt"/>
                <a:ea typeface="+mn-ea"/>
                <a:cs typeface="+mn-cs"/>
              </a:rPr>
              <a:t>Abdussalam</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Alawini</a:t>
            </a:r>
            <a:r>
              <a:rPr lang="en-US" sz="960" b="0" i="0" kern="1200" dirty="0">
                <a:solidFill>
                  <a:schemeClr val="tx1"/>
                </a:solidFill>
                <a:effectLst/>
                <a:latin typeface="+mn-lt"/>
                <a:ea typeface="+mn-ea"/>
                <a:cs typeface="+mn-cs"/>
              </a:rPr>
              <a:t>, Susan B. Davidson, </a:t>
            </a:r>
            <a:r>
              <a:rPr lang="en-US" sz="960" b="0" i="0" kern="1200" dirty="0" err="1">
                <a:solidFill>
                  <a:schemeClr val="tx1"/>
                </a:solidFill>
                <a:effectLst/>
                <a:latin typeface="+mn-lt"/>
                <a:ea typeface="+mn-ea"/>
                <a:cs typeface="+mn-cs"/>
              </a:rPr>
              <a:t>Gianmaria</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Silvello</a:t>
            </a:r>
            <a:endParaRPr lang="en-US" sz="96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990026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4" y="191686"/>
            <a:ext cx="10018713" cy="1307706"/>
          </a:xfrm>
        </p:spPr>
        <p:txBody>
          <a:bodyPr/>
          <a:lstStyle/>
          <a:p>
            <a:r>
              <a:rPr lang="en-US"/>
              <a:t>Click to edit Master title style</a:t>
            </a:r>
            <a:endParaRPr lang="en-US" dirty="0"/>
          </a:p>
        </p:txBody>
      </p:sp>
      <p:sp>
        <p:nvSpPr>
          <p:cNvPr id="3" name="Content Placeholder 2"/>
          <p:cNvSpPr>
            <a:spLocks noGrp="1"/>
          </p:cNvSpPr>
          <p:nvPr>
            <p:ph idx="1"/>
          </p:nvPr>
        </p:nvSpPr>
        <p:spPr>
          <a:xfrm>
            <a:off x="1484314" y="1749291"/>
            <a:ext cx="10018713" cy="4515205"/>
          </a:xfrm>
        </p:spPr>
        <p:txBody>
          <a:bodyPr anchor="ctr">
            <a:normAutofit/>
          </a:bodyPr>
          <a:lstStyle>
            <a:lvl1pPr>
              <a:defRPr sz="2100"/>
            </a:lvl1pPr>
            <a:lvl2pPr>
              <a:defRPr sz="1800"/>
            </a:lvl2pPr>
            <a:lvl3pPr>
              <a:defRPr sz="1500"/>
            </a:lvl3pPr>
            <a:lvl4pPr>
              <a:defRPr sz="135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0951861" y="6466283"/>
            <a:ext cx="551167" cy="365125"/>
          </a:xfrm>
        </p:spPr>
        <p:txBody>
          <a:bodyPr/>
          <a:lstStyle/>
          <a:p>
            <a:fld id="{05072F42-4DFA-4725-86F9-7594E4AB4EB5}" type="slidenum">
              <a:rPr lang="en-GB" smtClean="0"/>
              <a:pPr/>
              <a:t>‹#›</a:t>
            </a:fld>
            <a:endParaRPr lang="en-GB"/>
          </a:p>
        </p:txBody>
      </p:sp>
      <p:sp>
        <p:nvSpPr>
          <p:cNvPr id="8" name="Rectangle 7">
            <a:extLst>
              <a:ext uri="{FF2B5EF4-FFF2-40B4-BE49-F238E27FC236}">
                <a16:creationId xmlns:a16="http://schemas.microsoft.com/office/drawing/2014/main" id="{490F1C6B-E45F-4F8E-ADC9-4A4ADC066153}"/>
              </a:ext>
            </a:extLst>
          </p:cNvPr>
          <p:cNvSpPr/>
          <p:nvPr userDrawn="1"/>
        </p:nvSpPr>
        <p:spPr>
          <a:xfrm>
            <a:off x="6986919" y="6501220"/>
            <a:ext cx="3964942" cy="330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 b="0" i="0" kern="1200" dirty="0">
                <a:solidFill>
                  <a:schemeClr val="tx1"/>
                </a:solidFill>
                <a:effectLst/>
                <a:latin typeface="+mn-lt"/>
                <a:ea typeface="+mn-ea"/>
                <a:cs typeface="+mn-cs"/>
              </a:rPr>
              <a:t>Yinjun Wu, </a:t>
            </a:r>
            <a:r>
              <a:rPr lang="en-US" sz="960" b="0" i="0" kern="1200" dirty="0" err="1">
                <a:solidFill>
                  <a:schemeClr val="tx1"/>
                </a:solidFill>
                <a:effectLst/>
                <a:latin typeface="+mn-lt"/>
                <a:ea typeface="+mn-ea"/>
                <a:cs typeface="+mn-cs"/>
              </a:rPr>
              <a:t>Abdussalam</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Alawini</a:t>
            </a:r>
            <a:r>
              <a:rPr lang="en-US" sz="960" b="0" i="0" kern="1200" dirty="0">
                <a:solidFill>
                  <a:schemeClr val="tx1"/>
                </a:solidFill>
                <a:effectLst/>
                <a:latin typeface="+mn-lt"/>
                <a:ea typeface="+mn-ea"/>
                <a:cs typeface="+mn-cs"/>
              </a:rPr>
              <a:t>, Susan B. Davidson, </a:t>
            </a:r>
            <a:r>
              <a:rPr lang="en-US" sz="960" b="0" i="0" kern="1200" dirty="0" err="1">
                <a:solidFill>
                  <a:schemeClr val="tx1"/>
                </a:solidFill>
                <a:effectLst/>
                <a:latin typeface="+mn-lt"/>
                <a:ea typeface="+mn-ea"/>
                <a:cs typeface="+mn-cs"/>
              </a:rPr>
              <a:t>Gianmaria</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Silvello</a:t>
            </a:r>
            <a:endParaRPr lang="en-US" sz="96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182270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81" y="2666999"/>
            <a:ext cx="8930747" cy="2110382"/>
          </a:xfrm>
        </p:spPr>
        <p:txBody>
          <a:bodyPr anchor="b"/>
          <a:lstStyle>
            <a:lvl1pPr algn="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2572281" y="4777381"/>
            <a:ext cx="8930748" cy="860400"/>
          </a:xfrm>
        </p:spPr>
        <p:txBody>
          <a:bodyPr anchor="t">
            <a:normAutofit/>
          </a:bodyPr>
          <a:lstStyle>
            <a:lvl1pPr marL="0" indent="0" algn="r">
              <a:buNone/>
              <a:defRPr sz="1500">
                <a:solidFill>
                  <a:schemeClr val="tx1"/>
                </a:solidFill>
              </a:defRPr>
            </a:lvl1pPr>
            <a:lvl2pPr marL="342887" indent="0">
              <a:buNone/>
              <a:defRPr sz="1350">
                <a:solidFill>
                  <a:schemeClr val="tx1">
                    <a:tint val="75000"/>
                  </a:schemeClr>
                </a:solidFill>
              </a:defRPr>
            </a:lvl2pPr>
            <a:lvl3pPr marL="685772" indent="0">
              <a:buNone/>
              <a:defRPr sz="1200">
                <a:solidFill>
                  <a:schemeClr val="tx1">
                    <a:tint val="75000"/>
                  </a:schemeClr>
                </a:solidFill>
              </a:defRPr>
            </a:lvl3pPr>
            <a:lvl4pPr marL="1028659" indent="0">
              <a:buNone/>
              <a:defRPr sz="1050">
                <a:solidFill>
                  <a:schemeClr val="tx1">
                    <a:tint val="75000"/>
                  </a:schemeClr>
                </a:solidFill>
              </a:defRPr>
            </a:lvl4pPr>
            <a:lvl5pPr marL="1371545" indent="0">
              <a:buNone/>
              <a:defRPr sz="1050">
                <a:solidFill>
                  <a:schemeClr val="tx1">
                    <a:tint val="75000"/>
                  </a:schemeClr>
                </a:solidFill>
              </a:defRPr>
            </a:lvl5pPr>
            <a:lvl6pPr marL="1714432" indent="0">
              <a:buNone/>
              <a:defRPr sz="1050">
                <a:solidFill>
                  <a:schemeClr val="tx1">
                    <a:tint val="75000"/>
                  </a:schemeClr>
                </a:solidFill>
              </a:defRPr>
            </a:lvl6pPr>
            <a:lvl7pPr marL="2057317" indent="0">
              <a:buNone/>
              <a:defRPr sz="1050">
                <a:solidFill>
                  <a:schemeClr val="tx1">
                    <a:tint val="75000"/>
                  </a:schemeClr>
                </a:solidFill>
              </a:defRPr>
            </a:lvl7pPr>
            <a:lvl8pPr marL="2400204" indent="0">
              <a:buNone/>
              <a:defRPr sz="1050">
                <a:solidFill>
                  <a:schemeClr val="tx1">
                    <a:tint val="75000"/>
                  </a:schemeClr>
                </a:solidFill>
              </a:defRPr>
            </a:lvl8pPr>
            <a:lvl9pPr marL="2743091" indent="0">
              <a:buNone/>
              <a:defRPr sz="105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10951861" y="6466283"/>
            <a:ext cx="551167" cy="365125"/>
          </a:xfrm>
        </p:spPr>
        <p:txBody>
          <a:bodyPr/>
          <a:lstStyle/>
          <a:p>
            <a:fld id="{05072F42-4DFA-4725-86F9-7594E4AB4EB5}" type="slidenum">
              <a:rPr lang="en-GB" smtClean="0"/>
              <a:pPr/>
              <a:t>‹#›</a:t>
            </a:fld>
            <a:endParaRPr lang="en-GB"/>
          </a:p>
        </p:txBody>
      </p:sp>
      <p:sp>
        <p:nvSpPr>
          <p:cNvPr id="7" name="Rectangle 6">
            <a:extLst>
              <a:ext uri="{FF2B5EF4-FFF2-40B4-BE49-F238E27FC236}">
                <a16:creationId xmlns:a16="http://schemas.microsoft.com/office/drawing/2014/main" id="{69F45D23-3C1E-4815-9674-BBC85DF5D851}"/>
              </a:ext>
            </a:extLst>
          </p:cNvPr>
          <p:cNvSpPr/>
          <p:nvPr userDrawn="1"/>
        </p:nvSpPr>
        <p:spPr>
          <a:xfrm>
            <a:off x="6986919" y="6501220"/>
            <a:ext cx="3964942" cy="330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 b="0" i="0" kern="1200" dirty="0">
                <a:solidFill>
                  <a:schemeClr val="tx1"/>
                </a:solidFill>
                <a:effectLst/>
                <a:latin typeface="+mn-lt"/>
                <a:ea typeface="+mn-ea"/>
                <a:cs typeface="+mn-cs"/>
              </a:rPr>
              <a:t>Yinjun Wu, </a:t>
            </a:r>
            <a:r>
              <a:rPr lang="en-US" sz="960" b="0" i="0" kern="1200" dirty="0" err="1">
                <a:solidFill>
                  <a:schemeClr val="tx1"/>
                </a:solidFill>
                <a:effectLst/>
                <a:latin typeface="+mn-lt"/>
                <a:ea typeface="+mn-ea"/>
                <a:cs typeface="+mn-cs"/>
              </a:rPr>
              <a:t>Abdussalam</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Alawini</a:t>
            </a:r>
            <a:r>
              <a:rPr lang="en-US" sz="960" b="0" i="0" kern="1200" dirty="0">
                <a:solidFill>
                  <a:schemeClr val="tx1"/>
                </a:solidFill>
                <a:effectLst/>
                <a:latin typeface="+mn-lt"/>
                <a:ea typeface="+mn-ea"/>
                <a:cs typeface="+mn-cs"/>
              </a:rPr>
              <a:t>, Susan B. Davidson, </a:t>
            </a:r>
            <a:r>
              <a:rPr lang="en-US" sz="960" b="0" i="0" kern="1200" dirty="0" err="1">
                <a:solidFill>
                  <a:schemeClr val="tx1"/>
                </a:solidFill>
                <a:effectLst/>
                <a:latin typeface="+mn-lt"/>
                <a:ea typeface="+mn-ea"/>
                <a:cs typeface="+mn-cs"/>
              </a:rPr>
              <a:t>Gianmaria</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Silvello</a:t>
            </a:r>
            <a:endParaRPr lang="en-US" sz="96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95818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4" y="168968"/>
            <a:ext cx="10018713" cy="113164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7" y="1505069"/>
            <a:ext cx="4895055" cy="4679911"/>
          </a:xfrm>
        </p:spPr>
        <p:txBody>
          <a:bodyPr>
            <a:normAutofit/>
          </a:bodyPr>
          <a:lstStyle>
            <a:lvl1pPr>
              <a:defRPr sz="2400"/>
            </a:lvl1pPr>
            <a:lvl2pPr>
              <a:defRPr sz="2160"/>
            </a:lvl2pPr>
            <a:lvl3pPr>
              <a:defRPr sz="1920"/>
            </a:lvl3pPr>
            <a:lvl4pPr>
              <a:defRPr sz="1440"/>
            </a:lvl4pPr>
            <a:lvl5pPr>
              <a:defRPr sz="1440"/>
            </a:lvl5pPr>
            <a:lvl6pPr>
              <a:defRPr sz="900"/>
            </a:lvl6pPr>
            <a:lvl7pPr>
              <a:defRPr sz="900"/>
            </a:lvl7pPr>
            <a:lvl8pPr>
              <a:defRPr sz="900"/>
            </a:lvl8pPr>
            <a:lvl9pPr>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1505069"/>
            <a:ext cx="4895056" cy="4679911"/>
          </a:xfrm>
        </p:spPr>
        <p:txBody>
          <a:bodyPr>
            <a:normAutofit/>
          </a:bodyPr>
          <a:lstStyle>
            <a:lvl1pPr>
              <a:defRPr sz="2400"/>
            </a:lvl1pPr>
            <a:lvl2pPr>
              <a:defRPr sz="2160"/>
            </a:lvl2pPr>
            <a:lvl3pPr>
              <a:defRPr sz="1920"/>
            </a:lvl3pPr>
            <a:lvl4pPr>
              <a:defRPr sz="1440"/>
            </a:lvl4pPr>
            <a:lvl5pPr>
              <a:defRPr sz="1440"/>
            </a:lvl5pPr>
            <a:lvl6pPr>
              <a:defRPr sz="900"/>
            </a:lvl6pPr>
            <a:lvl7pPr>
              <a:defRPr sz="900"/>
            </a:lvl7pPr>
            <a:lvl8pPr>
              <a:defRPr sz="900"/>
            </a:lvl8pPr>
            <a:lvl9pPr>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p:cNvSpPr>
            <a:spLocks noGrp="1"/>
          </p:cNvSpPr>
          <p:nvPr>
            <p:ph type="sldNum" sz="quarter" idx="12"/>
          </p:nvPr>
        </p:nvSpPr>
        <p:spPr>
          <a:xfrm>
            <a:off x="10951856" y="6466283"/>
            <a:ext cx="551167" cy="365125"/>
          </a:xfrm>
        </p:spPr>
        <p:txBody>
          <a:bodyPr/>
          <a:lstStyle/>
          <a:p>
            <a:fld id="{05072F42-4DFA-4725-86F9-7594E4AB4EB5}" type="slidenum">
              <a:rPr lang="en-GB" smtClean="0"/>
              <a:pPr/>
              <a:t>‹#›</a:t>
            </a:fld>
            <a:endParaRPr lang="en-GB"/>
          </a:p>
        </p:txBody>
      </p:sp>
      <p:sp>
        <p:nvSpPr>
          <p:cNvPr id="11" name="Rectangle 10">
            <a:extLst>
              <a:ext uri="{FF2B5EF4-FFF2-40B4-BE49-F238E27FC236}">
                <a16:creationId xmlns:a16="http://schemas.microsoft.com/office/drawing/2014/main" id="{D1387629-DD4F-4005-ACD6-597ECAED5E37}"/>
              </a:ext>
            </a:extLst>
          </p:cNvPr>
          <p:cNvSpPr/>
          <p:nvPr userDrawn="1"/>
        </p:nvSpPr>
        <p:spPr>
          <a:xfrm>
            <a:off x="6986919" y="6501220"/>
            <a:ext cx="3964942" cy="330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 b="0" i="0" kern="1200" dirty="0">
                <a:solidFill>
                  <a:schemeClr val="tx1"/>
                </a:solidFill>
                <a:effectLst/>
                <a:latin typeface="+mn-lt"/>
                <a:ea typeface="+mn-ea"/>
                <a:cs typeface="+mn-cs"/>
              </a:rPr>
              <a:t>Yinjun Wu, </a:t>
            </a:r>
            <a:r>
              <a:rPr lang="en-US" sz="960" b="0" i="0" kern="1200" dirty="0" err="1">
                <a:solidFill>
                  <a:schemeClr val="tx1"/>
                </a:solidFill>
                <a:effectLst/>
                <a:latin typeface="+mn-lt"/>
                <a:ea typeface="+mn-ea"/>
                <a:cs typeface="+mn-cs"/>
              </a:rPr>
              <a:t>Abdussalam</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Alawini</a:t>
            </a:r>
            <a:r>
              <a:rPr lang="en-US" sz="960" b="0" i="0" kern="1200" dirty="0">
                <a:solidFill>
                  <a:schemeClr val="tx1"/>
                </a:solidFill>
                <a:effectLst/>
                <a:latin typeface="+mn-lt"/>
                <a:ea typeface="+mn-ea"/>
                <a:cs typeface="+mn-cs"/>
              </a:rPr>
              <a:t>, Susan B. Davidson, </a:t>
            </a:r>
            <a:r>
              <a:rPr lang="en-US" sz="960" b="0" i="0" kern="1200" dirty="0" err="1">
                <a:solidFill>
                  <a:schemeClr val="tx1"/>
                </a:solidFill>
                <a:effectLst/>
                <a:latin typeface="+mn-lt"/>
                <a:ea typeface="+mn-ea"/>
                <a:cs typeface="+mn-cs"/>
              </a:rPr>
              <a:t>Gianmaria</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Silvello</a:t>
            </a:r>
            <a:endParaRPr lang="en-US" sz="96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88740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8" y="869795"/>
            <a:ext cx="4607188" cy="576262"/>
          </a:xfrm>
        </p:spPr>
        <p:txBody>
          <a:bodyPr anchor="b">
            <a:noAutofit/>
          </a:bodyPr>
          <a:lstStyle>
            <a:lvl1pPr marL="0" indent="0">
              <a:buNone/>
              <a:defRPr sz="2400" b="0">
                <a:solidFill>
                  <a:schemeClr val="accent1">
                    <a:lumMod val="75000"/>
                  </a:schemeClr>
                </a:solidFill>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7"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1484308" y="1546599"/>
            <a:ext cx="4895056" cy="4528586"/>
          </a:xfrm>
        </p:spPr>
        <p:txBody>
          <a:bodyPr anchor="ctr">
            <a:normAutofit/>
          </a:bodyPr>
          <a:lstStyle>
            <a:lvl1pPr>
              <a:defRPr sz="2400"/>
            </a:lvl1pPr>
            <a:lvl2pPr>
              <a:defRPr sz="1920"/>
            </a:lvl2pPr>
            <a:lvl3pPr>
              <a:defRPr sz="1440"/>
            </a:lvl3pPr>
            <a:lvl4pPr>
              <a:defRPr sz="1320"/>
            </a:lvl4pPr>
            <a:lvl5pPr>
              <a:defRPr sz="1320"/>
            </a:lvl5pPr>
            <a:lvl6pPr>
              <a:defRPr sz="900"/>
            </a:lvl6pPr>
            <a:lvl7pPr>
              <a:defRPr sz="900"/>
            </a:lvl7pPr>
            <a:lvl8pPr>
              <a:defRPr sz="900"/>
            </a:lvl8pPr>
            <a:lvl9pPr>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880489" y="878262"/>
            <a:ext cx="4622537" cy="576262"/>
          </a:xfrm>
        </p:spPr>
        <p:txBody>
          <a:bodyPr anchor="b">
            <a:noAutofit/>
          </a:bodyPr>
          <a:lstStyle>
            <a:lvl1pPr marL="0" indent="0">
              <a:buNone/>
              <a:defRPr sz="2400" b="0">
                <a:solidFill>
                  <a:schemeClr val="accent1">
                    <a:lumMod val="75000"/>
                  </a:schemeClr>
                </a:solidFill>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7"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607964" y="1546599"/>
            <a:ext cx="4895056" cy="4528586"/>
          </a:xfrm>
        </p:spPr>
        <p:txBody>
          <a:bodyPr anchor="ctr">
            <a:normAutofit/>
          </a:bodyPr>
          <a:lstStyle>
            <a:lvl1pPr>
              <a:defRPr sz="2400"/>
            </a:lvl1pPr>
            <a:lvl2pPr>
              <a:defRPr sz="1920"/>
            </a:lvl2pPr>
            <a:lvl3pPr>
              <a:defRPr sz="1440"/>
            </a:lvl3pPr>
            <a:lvl4pPr>
              <a:defRPr sz="1320"/>
            </a:lvl4pPr>
            <a:lvl5pPr>
              <a:defRPr sz="132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10951853" y="6466283"/>
            <a:ext cx="551167" cy="365125"/>
          </a:xfrm>
        </p:spPr>
        <p:txBody>
          <a:bodyPr/>
          <a:lstStyle/>
          <a:p>
            <a:fld id="{05072F42-4DFA-4725-86F9-7594E4AB4EB5}" type="slidenum">
              <a:rPr lang="en-GB" smtClean="0"/>
              <a:pPr/>
              <a:t>‹#›</a:t>
            </a:fld>
            <a:endParaRPr lang="en-GB"/>
          </a:p>
        </p:txBody>
      </p:sp>
      <p:sp>
        <p:nvSpPr>
          <p:cNvPr id="10" name="Rectangle 9">
            <a:extLst>
              <a:ext uri="{FF2B5EF4-FFF2-40B4-BE49-F238E27FC236}">
                <a16:creationId xmlns:a16="http://schemas.microsoft.com/office/drawing/2014/main" id="{923C3381-B3D7-4720-AE7A-557A688D935E}"/>
              </a:ext>
            </a:extLst>
          </p:cNvPr>
          <p:cNvSpPr/>
          <p:nvPr userDrawn="1"/>
        </p:nvSpPr>
        <p:spPr>
          <a:xfrm>
            <a:off x="6986919" y="6501220"/>
            <a:ext cx="3964942" cy="330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 b="0" i="0" kern="1200" dirty="0">
                <a:solidFill>
                  <a:schemeClr val="tx1"/>
                </a:solidFill>
                <a:effectLst/>
                <a:latin typeface="+mn-lt"/>
                <a:ea typeface="+mn-ea"/>
                <a:cs typeface="+mn-cs"/>
              </a:rPr>
              <a:t>Yinjun Wu, </a:t>
            </a:r>
            <a:r>
              <a:rPr lang="en-US" sz="960" b="0" i="0" kern="1200" dirty="0" err="1">
                <a:solidFill>
                  <a:schemeClr val="tx1"/>
                </a:solidFill>
                <a:effectLst/>
                <a:latin typeface="+mn-lt"/>
                <a:ea typeface="+mn-ea"/>
                <a:cs typeface="+mn-cs"/>
              </a:rPr>
              <a:t>Abdussalam</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Alawini</a:t>
            </a:r>
            <a:r>
              <a:rPr lang="en-US" sz="960" b="0" i="0" kern="1200" dirty="0">
                <a:solidFill>
                  <a:schemeClr val="tx1"/>
                </a:solidFill>
                <a:effectLst/>
                <a:latin typeface="+mn-lt"/>
                <a:ea typeface="+mn-ea"/>
                <a:cs typeface="+mn-cs"/>
              </a:rPr>
              <a:t>, Susan B. Davidson, </a:t>
            </a:r>
            <a:r>
              <a:rPr lang="en-US" sz="960" b="0" i="0" kern="1200" dirty="0" err="1">
                <a:solidFill>
                  <a:schemeClr val="tx1"/>
                </a:solidFill>
                <a:effectLst/>
                <a:latin typeface="+mn-lt"/>
                <a:ea typeface="+mn-ea"/>
                <a:cs typeface="+mn-cs"/>
              </a:rPr>
              <a:t>Gianmaria</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Silvello</a:t>
            </a:r>
            <a:endParaRPr lang="en-US" sz="96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28410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10951859" y="6466283"/>
            <a:ext cx="551167" cy="365125"/>
          </a:xfrm>
        </p:spPr>
        <p:txBody>
          <a:bodyPr/>
          <a:lstStyle/>
          <a:p>
            <a:fld id="{05072F42-4DFA-4725-86F9-7594E4AB4EB5}" type="slidenum">
              <a:rPr lang="en-GB" smtClean="0"/>
              <a:pPr/>
              <a:t>‹#›</a:t>
            </a:fld>
            <a:endParaRPr lang="en-GB"/>
          </a:p>
        </p:txBody>
      </p:sp>
      <p:sp>
        <p:nvSpPr>
          <p:cNvPr id="6" name="Rectangle 5">
            <a:extLst>
              <a:ext uri="{FF2B5EF4-FFF2-40B4-BE49-F238E27FC236}">
                <a16:creationId xmlns:a16="http://schemas.microsoft.com/office/drawing/2014/main" id="{6F885C2C-147D-44B0-B03F-F3764574018A}"/>
              </a:ext>
            </a:extLst>
          </p:cNvPr>
          <p:cNvSpPr/>
          <p:nvPr userDrawn="1"/>
        </p:nvSpPr>
        <p:spPr>
          <a:xfrm>
            <a:off x="6986919" y="6501220"/>
            <a:ext cx="3964942" cy="330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 b="0" i="0" kern="1200" dirty="0">
                <a:solidFill>
                  <a:schemeClr val="tx1"/>
                </a:solidFill>
                <a:effectLst/>
                <a:latin typeface="+mn-lt"/>
                <a:ea typeface="+mn-ea"/>
                <a:cs typeface="+mn-cs"/>
              </a:rPr>
              <a:t>Yinjun Wu, </a:t>
            </a:r>
            <a:r>
              <a:rPr lang="en-US" sz="960" b="0" i="0" kern="1200" dirty="0" err="1">
                <a:solidFill>
                  <a:schemeClr val="tx1"/>
                </a:solidFill>
                <a:effectLst/>
                <a:latin typeface="+mn-lt"/>
                <a:ea typeface="+mn-ea"/>
                <a:cs typeface="+mn-cs"/>
              </a:rPr>
              <a:t>Abdussalam</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Alawini</a:t>
            </a:r>
            <a:r>
              <a:rPr lang="en-US" sz="960" b="0" i="0" kern="1200" dirty="0">
                <a:solidFill>
                  <a:schemeClr val="tx1"/>
                </a:solidFill>
                <a:effectLst/>
                <a:latin typeface="+mn-lt"/>
                <a:ea typeface="+mn-ea"/>
                <a:cs typeface="+mn-cs"/>
              </a:rPr>
              <a:t>, Susan B. Davidson, </a:t>
            </a:r>
            <a:r>
              <a:rPr lang="en-US" sz="960" b="0" i="0" kern="1200" dirty="0" err="1">
                <a:solidFill>
                  <a:schemeClr val="tx1"/>
                </a:solidFill>
                <a:effectLst/>
                <a:latin typeface="+mn-lt"/>
                <a:ea typeface="+mn-ea"/>
                <a:cs typeface="+mn-cs"/>
              </a:rPr>
              <a:t>Gianmaria</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Silvello</a:t>
            </a:r>
            <a:endParaRPr lang="en-US" sz="96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105251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951861" y="6464290"/>
            <a:ext cx="551167" cy="365125"/>
          </a:xfrm>
        </p:spPr>
        <p:txBody>
          <a:bodyPr/>
          <a:lstStyle/>
          <a:p>
            <a:pPr>
              <a:defRPr/>
            </a:pPr>
            <a:fld id="{B9495505-AA8D-4EA2-BB21-59D01CA86624}" type="slidenum">
              <a:rPr lang="en-US" smtClean="0"/>
              <a:pPr>
                <a:defRPr/>
              </a:pPr>
              <a:t>‹#›</a:t>
            </a:fld>
            <a:endParaRPr lang="en-US"/>
          </a:p>
        </p:txBody>
      </p:sp>
      <p:sp>
        <p:nvSpPr>
          <p:cNvPr id="5" name="Rectangle 4">
            <a:extLst>
              <a:ext uri="{FF2B5EF4-FFF2-40B4-BE49-F238E27FC236}">
                <a16:creationId xmlns:a16="http://schemas.microsoft.com/office/drawing/2014/main" id="{ACC560AF-7733-4F95-9A5D-D4B3CDDE3B76}"/>
              </a:ext>
            </a:extLst>
          </p:cNvPr>
          <p:cNvSpPr/>
          <p:nvPr userDrawn="1"/>
        </p:nvSpPr>
        <p:spPr>
          <a:xfrm>
            <a:off x="6986919" y="6501220"/>
            <a:ext cx="3964942" cy="330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 b="0" i="0" kern="1200" dirty="0">
                <a:solidFill>
                  <a:schemeClr val="tx1"/>
                </a:solidFill>
                <a:effectLst/>
                <a:latin typeface="+mn-lt"/>
                <a:ea typeface="+mn-ea"/>
                <a:cs typeface="+mn-cs"/>
              </a:rPr>
              <a:t>Yinjun Wu, </a:t>
            </a:r>
            <a:r>
              <a:rPr lang="en-US" sz="960" b="0" i="0" kern="1200" dirty="0" err="1">
                <a:solidFill>
                  <a:schemeClr val="tx1"/>
                </a:solidFill>
                <a:effectLst/>
                <a:latin typeface="+mn-lt"/>
                <a:ea typeface="+mn-ea"/>
                <a:cs typeface="+mn-cs"/>
              </a:rPr>
              <a:t>Abdussalam</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Alawini</a:t>
            </a:r>
            <a:r>
              <a:rPr lang="en-US" sz="960" b="0" i="0" kern="1200" dirty="0">
                <a:solidFill>
                  <a:schemeClr val="tx1"/>
                </a:solidFill>
                <a:effectLst/>
                <a:latin typeface="+mn-lt"/>
                <a:ea typeface="+mn-ea"/>
                <a:cs typeface="+mn-cs"/>
              </a:rPr>
              <a:t>, Susan B. Davidson, </a:t>
            </a:r>
            <a:r>
              <a:rPr lang="en-US" sz="960" b="0" i="0" kern="1200" dirty="0" err="1">
                <a:solidFill>
                  <a:schemeClr val="tx1"/>
                </a:solidFill>
                <a:effectLst/>
                <a:latin typeface="+mn-lt"/>
                <a:ea typeface="+mn-ea"/>
                <a:cs typeface="+mn-cs"/>
              </a:rPr>
              <a:t>Gianmaria</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Silvello</a:t>
            </a:r>
            <a:endParaRPr lang="en-US" sz="96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67525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6" y="1600200"/>
            <a:ext cx="3549121" cy="1371600"/>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5262037" y="685803"/>
            <a:ext cx="6240991" cy="5469671"/>
          </a:xfrm>
        </p:spPr>
        <p:txBody>
          <a:bodyPr anchor="ctr">
            <a:normAutofit/>
          </a:bodyPr>
          <a:lstStyle>
            <a:lvl1pPr>
              <a:defRPr sz="2880"/>
            </a:lvl1pPr>
            <a:lvl2pPr>
              <a:defRPr sz="2400"/>
            </a:lvl2pPr>
            <a:lvl3pPr>
              <a:defRPr sz="1920"/>
            </a:lvl3pPr>
            <a:lvl4pPr>
              <a:defRPr sz="1440"/>
            </a:lvl4pPr>
            <a:lvl5pPr>
              <a:defRPr sz="144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6" y="2971800"/>
            <a:ext cx="3549121" cy="1828800"/>
          </a:xfrm>
        </p:spPr>
        <p:txBody>
          <a:bodyPr>
            <a:normAutofit/>
          </a:bodyPr>
          <a:lstStyle>
            <a:lvl1pPr marL="0" indent="0" algn="ctr">
              <a:buNone/>
              <a:defRPr sz="1680"/>
            </a:lvl1pPr>
            <a:lvl2pPr marL="342887" indent="0">
              <a:buNone/>
              <a:defRPr sz="900"/>
            </a:lvl2pPr>
            <a:lvl3pPr marL="685772" indent="0">
              <a:buNone/>
              <a:defRPr sz="750"/>
            </a:lvl3pPr>
            <a:lvl4pPr marL="1028659" indent="0">
              <a:buNone/>
              <a:defRPr sz="674"/>
            </a:lvl4pPr>
            <a:lvl5pPr marL="1371545" indent="0">
              <a:buNone/>
              <a:defRPr sz="674"/>
            </a:lvl5pPr>
            <a:lvl6pPr marL="1714432" indent="0">
              <a:buNone/>
              <a:defRPr sz="674"/>
            </a:lvl6pPr>
            <a:lvl7pPr marL="2057317" indent="0">
              <a:buNone/>
              <a:defRPr sz="674"/>
            </a:lvl7pPr>
            <a:lvl8pPr marL="2400204" indent="0">
              <a:buNone/>
              <a:defRPr sz="674"/>
            </a:lvl8pPr>
            <a:lvl9pPr marL="2743091" indent="0">
              <a:buNone/>
              <a:defRPr sz="674"/>
            </a:lvl9pPr>
          </a:lstStyle>
          <a:p>
            <a:pPr lvl="0"/>
            <a:r>
              <a:rPr lang="en-US"/>
              <a:t>Click to edit Master text styles</a:t>
            </a:r>
          </a:p>
        </p:txBody>
      </p:sp>
      <p:sp>
        <p:nvSpPr>
          <p:cNvPr id="7" name="Slide Number Placeholder 6"/>
          <p:cNvSpPr>
            <a:spLocks noGrp="1"/>
          </p:cNvSpPr>
          <p:nvPr>
            <p:ph type="sldNum" sz="quarter" idx="12"/>
          </p:nvPr>
        </p:nvSpPr>
        <p:spPr>
          <a:xfrm>
            <a:off x="10951861" y="6466283"/>
            <a:ext cx="551167" cy="365125"/>
          </a:xfrm>
        </p:spPr>
        <p:txBody>
          <a:bodyPr/>
          <a:lstStyle/>
          <a:p>
            <a:fld id="{05072F42-4DFA-4725-86F9-7594E4AB4EB5}" type="slidenum">
              <a:rPr lang="en-GB" smtClean="0"/>
              <a:pPr/>
              <a:t>‹#›</a:t>
            </a:fld>
            <a:endParaRPr lang="en-GB"/>
          </a:p>
        </p:txBody>
      </p:sp>
      <p:sp>
        <p:nvSpPr>
          <p:cNvPr id="8" name="Rectangle 7">
            <a:extLst>
              <a:ext uri="{FF2B5EF4-FFF2-40B4-BE49-F238E27FC236}">
                <a16:creationId xmlns:a16="http://schemas.microsoft.com/office/drawing/2014/main" id="{EE3E4537-FD18-4E19-8205-E6F8C68415BD}"/>
              </a:ext>
            </a:extLst>
          </p:cNvPr>
          <p:cNvSpPr/>
          <p:nvPr userDrawn="1"/>
        </p:nvSpPr>
        <p:spPr>
          <a:xfrm>
            <a:off x="6986919" y="6501220"/>
            <a:ext cx="3964942" cy="330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 b="0" i="0" kern="1200" dirty="0">
                <a:solidFill>
                  <a:schemeClr val="tx1"/>
                </a:solidFill>
                <a:effectLst/>
                <a:latin typeface="+mn-lt"/>
                <a:ea typeface="+mn-ea"/>
                <a:cs typeface="+mn-cs"/>
              </a:rPr>
              <a:t>Yinjun Wu, </a:t>
            </a:r>
            <a:r>
              <a:rPr lang="en-US" sz="960" b="0" i="0" kern="1200" dirty="0" err="1">
                <a:solidFill>
                  <a:schemeClr val="tx1"/>
                </a:solidFill>
                <a:effectLst/>
                <a:latin typeface="+mn-lt"/>
                <a:ea typeface="+mn-ea"/>
                <a:cs typeface="+mn-cs"/>
              </a:rPr>
              <a:t>Abdussalam</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Alawini</a:t>
            </a:r>
            <a:r>
              <a:rPr lang="en-US" sz="960" b="0" i="0" kern="1200" dirty="0">
                <a:solidFill>
                  <a:schemeClr val="tx1"/>
                </a:solidFill>
                <a:effectLst/>
                <a:latin typeface="+mn-lt"/>
                <a:ea typeface="+mn-ea"/>
                <a:cs typeface="+mn-cs"/>
              </a:rPr>
              <a:t>, Susan B. Davidson, </a:t>
            </a:r>
            <a:r>
              <a:rPr lang="en-US" sz="960" b="0" i="0" kern="1200" dirty="0" err="1">
                <a:solidFill>
                  <a:schemeClr val="tx1"/>
                </a:solidFill>
                <a:effectLst/>
                <a:latin typeface="+mn-lt"/>
                <a:ea typeface="+mn-ea"/>
                <a:cs typeface="+mn-cs"/>
              </a:rPr>
              <a:t>Gianmaria</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Silvello</a:t>
            </a:r>
            <a:endParaRPr lang="en-US" sz="96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21024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7" y="1752599"/>
            <a:ext cx="5426159" cy="1371600"/>
          </a:xfrm>
        </p:spPr>
        <p:txBody>
          <a:bodyPr anchor="b">
            <a:normAutofit/>
          </a:bodyPr>
          <a:lstStyle>
            <a:lvl1pPr algn="ctr">
              <a:defRPr sz="3360" b="0"/>
            </a:lvl1pPr>
          </a:lstStyle>
          <a:p>
            <a:r>
              <a:rPr lang="en-US" dirty="0"/>
              <a:t>Click to edit Master title style</a:t>
            </a:r>
          </a:p>
        </p:txBody>
      </p:sp>
      <p:sp>
        <p:nvSpPr>
          <p:cNvPr id="14" name="Picture Placeholder 2"/>
          <p:cNvSpPr>
            <a:spLocks noGrp="1" noChangeAspect="1"/>
          </p:cNvSpPr>
          <p:nvPr>
            <p:ph type="pic" idx="1"/>
          </p:nvPr>
        </p:nvSpPr>
        <p:spPr>
          <a:xfrm>
            <a:off x="7594685" y="914400"/>
            <a:ext cx="3280975"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887" indent="0">
              <a:buNone/>
              <a:defRPr sz="1200"/>
            </a:lvl2pPr>
            <a:lvl3pPr marL="685772" indent="0">
              <a:buNone/>
              <a:defRPr sz="1200"/>
            </a:lvl3pPr>
            <a:lvl4pPr marL="1028659" indent="0">
              <a:buNone/>
              <a:defRPr sz="1200"/>
            </a:lvl4pPr>
            <a:lvl5pPr marL="1371545" indent="0">
              <a:buNone/>
              <a:defRPr sz="1200"/>
            </a:lvl5pPr>
            <a:lvl6pPr marL="1714432" indent="0">
              <a:buNone/>
              <a:defRPr sz="1200"/>
            </a:lvl6pPr>
            <a:lvl7pPr marL="2057317" indent="0">
              <a:buNone/>
              <a:defRPr sz="1200"/>
            </a:lvl7pPr>
            <a:lvl8pPr marL="2400204" indent="0">
              <a:buNone/>
              <a:defRPr sz="1200"/>
            </a:lvl8pPr>
            <a:lvl9pPr marL="2743091"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482727" y="3124199"/>
            <a:ext cx="5426159" cy="1828800"/>
          </a:xfrm>
        </p:spPr>
        <p:txBody>
          <a:bodyPr>
            <a:normAutofit/>
          </a:bodyPr>
          <a:lstStyle>
            <a:lvl1pPr marL="0" indent="0" algn="ctr">
              <a:buNone/>
              <a:defRPr sz="2160"/>
            </a:lvl1pPr>
            <a:lvl2pPr marL="342887" indent="0">
              <a:buNone/>
              <a:defRPr sz="900"/>
            </a:lvl2pPr>
            <a:lvl3pPr marL="685772" indent="0">
              <a:buNone/>
              <a:defRPr sz="750"/>
            </a:lvl3pPr>
            <a:lvl4pPr marL="1028659" indent="0">
              <a:buNone/>
              <a:defRPr sz="674"/>
            </a:lvl4pPr>
            <a:lvl5pPr marL="1371545" indent="0">
              <a:buNone/>
              <a:defRPr sz="674"/>
            </a:lvl5pPr>
            <a:lvl6pPr marL="1714432" indent="0">
              <a:buNone/>
              <a:defRPr sz="674"/>
            </a:lvl6pPr>
            <a:lvl7pPr marL="2057317" indent="0">
              <a:buNone/>
              <a:defRPr sz="674"/>
            </a:lvl7pPr>
            <a:lvl8pPr marL="2400204" indent="0">
              <a:buNone/>
              <a:defRPr sz="674"/>
            </a:lvl8pPr>
            <a:lvl9pPr marL="2743091" indent="0">
              <a:buNone/>
              <a:defRPr sz="674"/>
            </a:lvl9pPr>
          </a:lstStyle>
          <a:p>
            <a:pPr lvl="0"/>
            <a:r>
              <a:rPr lang="en-US"/>
              <a:t>Click to edit Master text styles</a:t>
            </a:r>
          </a:p>
        </p:txBody>
      </p:sp>
      <p:sp>
        <p:nvSpPr>
          <p:cNvPr id="7" name="Slide Number Placeholder 6"/>
          <p:cNvSpPr>
            <a:spLocks noGrp="1"/>
          </p:cNvSpPr>
          <p:nvPr>
            <p:ph type="sldNum" sz="quarter" idx="12"/>
          </p:nvPr>
        </p:nvSpPr>
        <p:spPr>
          <a:xfrm>
            <a:off x="10951861" y="6466283"/>
            <a:ext cx="551167" cy="365125"/>
          </a:xfrm>
        </p:spPr>
        <p:txBody>
          <a:bodyPr/>
          <a:lstStyle/>
          <a:p>
            <a:fld id="{05072F42-4DFA-4725-86F9-7594E4AB4EB5}" type="slidenum">
              <a:rPr lang="en-GB" smtClean="0"/>
              <a:pPr/>
              <a:t>‹#›</a:t>
            </a:fld>
            <a:endParaRPr lang="en-GB"/>
          </a:p>
        </p:txBody>
      </p:sp>
      <p:sp>
        <p:nvSpPr>
          <p:cNvPr id="8" name="Rectangle 7">
            <a:extLst>
              <a:ext uri="{FF2B5EF4-FFF2-40B4-BE49-F238E27FC236}">
                <a16:creationId xmlns:a16="http://schemas.microsoft.com/office/drawing/2014/main" id="{D99D1F14-B3BB-4C25-89F0-679B94999CB8}"/>
              </a:ext>
            </a:extLst>
          </p:cNvPr>
          <p:cNvSpPr/>
          <p:nvPr userDrawn="1"/>
        </p:nvSpPr>
        <p:spPr>
          <a:xfrm>
            <a:off x="6986919" y="6501220"/>
            <a:ext cx="3964942" cy="330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 b="0" i="0" kern="1200" dirty="0">
                <a:solidFill>
                  <a:schemeClr val="tx1"/>
                </a:solidFill>
                <a:effectLst/>
                <a:latin typeface="+mn-lt"/>
                <a:ea typeface="+mn-ea"/>
                <a:cs typeface="+mn-cs"/>
              </a:rPr>
              <a:t>Yinjun Wu, </a:t>
            </a:r>
            <a:r>
              <a:rPr lang="en-US" sz="960" b="0" i="0" kern="1200" dirty="0" err="1">
                <a:solidFill>
                  <a:schemeClr val="tx1"/>
                </a:solidFill>
                <a:effectLst/>
                <a:latin typeface="+mn-lt"/>
                <a:ea typeface="+mn-ea"/>
                <a:cs typeface="+mn-cs"/>
              </a:rPr>
              <a:t>Abdussalam</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Alawini</a:t>
            </a:r>
            <a:r>
              <a:rPr lang="en-US" sz="960" b="0" i="0" kern="1200" dirty="0">
                <a:solidFill>
                  <a:schemeClr val="tx1"/>
                </a:solidFill>
                <a:effectLst/>
                <a:latin typeface="+mn-lt"/>
                <a:ea typeface="+mn-ea"/>
                <a:cs typeface="+mn-cs"/>
              </a:rPr>
              <a:t>, Susan B. Davidson, </a:t>
            </a:r>
            <a:r>
              <a:rPr lang="en-US" sz="960" b="0" i="0" kern="1200" dirty="0" err="1">
                <a:solidFill>
                  <a:schemeClr val="tx1"/>
                </a:solidFill>
                <a:effectLst/>
                <a:latin typeface="+mn-lt"/>
                <a:ea typeface="+mn-ea"/>
                <a:cs typeface="+mn-cs"/>
              </a:rPr>
              <a:t>Gianmaria</a:t>
            </a:r>
            <a:r>
              <a:rPr lang="en-US" sz="960" b="0" i="0" kern="1200" dirty="0">
                <a:solidFill>
                  <a:schemeClr val="tx1"/>
                </a:solidFill>
                <a:effectLst/>
                <a:latin typeface="+mn-lt"/>
                <a:ea typeface="+mn-ea"/>
                <a:cs typeface="+mn-cs"/>
              </a:rPr>
              <a:t> </a:t>
            </a:r>
            <a:r>
              <a:rPr lang="en-US" sz="960" b="0" i="0" kern="1200" dirty="0" err="1">
                <a:solidFill>
                  <a:schemeClr val="tx1"/>
                </a:solidFill>
                <a:effectLst/>
                <a:latin typeface="+mn-lt"/>
                <a:ea typeface="+mn-ea"/>
                <a:cs typeface="+mn-cs"/>
              </a:rPr>
              <a:t>Silvello</a:t>
            </a:r>
            <a:endParaRPr lang="en-US" sz="96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9436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35468" y="1"/>
            <a:ext cx="2020435"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3" y="157609"/>
            <a:ext cx="10018713" cy="712186"/>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3" y="1083899"/>
            <a:ext cx="10018713" cy="5170058"/>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32655" y="6310317"/>
            <a:ext cx="1143000" cy="365125"/>
          </a:xfrm>
          <a:prstGeom prst="rect">
            <a:avLst/>
          </a:prstGeom>
        </p:spPr>
        <p:txBody>
          <a:bodyPr vert="horz" lIns="91440" tIns="45720" rIns="91440" bIns="45720" rtlCol="0" anchor="ctr"/>
          <a:lstStyle>
            <a:lvl1pPr algn="r">
              <a:defRPr sz="96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9" y="6310317"/>
            <a:ext cx="551167" cy="365125"/>
          </a:xfrm>
          <a:prstGeom prst="rect">
            <a:avLst/>
          </a:prstGeom>
        </p:spPr>
        <p:txBody>
          <a:bodyPr vert="horz" lIns="91440" tIns="45720" rIns="91440" bIns="45720" rtlCol="0" anchor="ctr"/>
          <a:lstStyle>
            <a:lvl1pPr algn="r">
              <a:defRPr sz="960" b="0" i="0">
                <a:solidFill>
                  <a:schemeClr val="tx1"/>
                </a:solidFill>
                <a:effectLst/>
                <a:latin typeface="+mn-lt"/>
              </a:defRPr>
            </a:lvl1pPr>
          </a:lstStyle>
          <a:p>
            <a:fld id="{05072F42-4DFA-4725-86F9-7594E4AB4EB5}" type="slidenum">
              <a:rPr lang="en-GB" smtClean="0"/>
              <a:pPr/>
              <a:t>‹#›</a:t>
            </a:fld>
            <a:endParaRPr lang="en-GB"/>
          </a:p>
        </p:txBody>
      </p:sp>
      <p:pic>
        <p:nvPicPr>
          <p:cNvPr id="14" name="Picture 13" descr="Penn shield.gif"/>
          <p:cNvPicPr>
            <a:picLocks noChangeAspect="1"/>
          </p:cNvPicPr>
          <p:nvPr userDrawn="1"/>
        </p:nvPicPr>
        <p:blipFill>
          <a:blip r:embed="rId20" cstate="print"/>
          <a:stretch>
            <a:fillRect/>
          </a:stretch>
        </p:blipFill>
        <p:spPr>
          <a:xfrm>
            <a:off x="389604" y="157609"/>
            <a:ext cx="878809" cy="926290"/>
          </a:xfrm>
          <a:prstGeom prst="rect">
            <a:avLst/>
          </a:prstGeom>
        </p:spPr>
      </p:pic>
    </p:spTree>
    <p:extLst>
      <p:ext uri="{BB962C8B-B14F-4D97-AF65-F5344CB8AC3E}">
        <p14:creationId xmlns:p14="http://schemas.microsoft.com/office/powerpoint/2010/main" val="3815080437"/>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Lst>
  <p:hf hdr="0" ftr="0"/>
  <p:txStyles>
    <p:titleStyle>
      <a:lvl1pPr algn="ctr" defTabSz="342887" rtl="0" eaLnBrk="1" latinLnBrk="0" hangingPunct="1">
        <a:spcBef>
          <a:spcPct val="0"/>
        </a:spcBef>
        <a:buNone/>
        <a:defRPr sz="3840" kern="1200" cap="none">
          <a:ln w="3175" cmpd="sng">
            <a:noFill/>
          </a:ln>
          <a:solidFill>
            <a:schemeClr val="tx1"/>
          </a:solidFill>
          <a:effectLst/>
          <a:latin typeface="Franklin Gothic Demi" charset="0"/>
          <a:ea typeface="Franklin Gothic Demi" charset="0"/>
          <a:cs typeface="Franklin Gothic Demi"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04" indent="-214304" algn="l" defTabSz="342887" rtl="0" eaLnBrk="1" latinLnBrk="0" hangingPunct="1">
        <a:spcBef>
          <a:spcPct val="20000"/>
        </a:spcBef>
        <a:spcAft>
          <a:spcPts val="450"/>
        </a:spcAft>
        <a:buClr>
          <a:schemeClr val="accent1">
            <a:lumMod val="75000"/>
          </a:schemeClr>
        </a:buClr>
        <a:buSzPct val="145000"/>
        <a:buFont typeface="Arial"/>
        <a:buChar char="•"/>
        <a:defRPr sz="2880" kern="1200" cap="none">
          <a:solidFill>
            <a:schemeClr val="tx1"/>
          </a:solidFill>
          <a:effectLst/>
          <a:latin typeface="Constantia" charset="0"/>
          <a:ea typeface="Constantia" charset="0"/>
          <a:cs typeface="Constantia" charset="0"/>
        </a:defRPr>
      </a:lvl1pPr>
      <a:lvl2pPr marL="557191" indent="-214304" algn="l" defTabSz="342887" rtl="0" eaLnBrk="1" latinLnBrk="0" hangingPunct="1">
        <a:spcBef>
          <a:spcPct val="20000"/>
        </a:spcBef>
        <a:spcAft>
          <a:spcPts val="450"/>
        </a:spcAft>
        <a:buClr>
          <a:schemeClr val="accent1">
            <a:lumMod val="75000"/>
          </a:schemeClr>
        </a:buClr>
        <a:buSzPct val="145000"/>
        <a:buFont typeface="Arial"/>
        <a:buChar char="•"/>
        <a:defRPr sz="2640" kern="1200" cap="none">
          <a:solidFill>
            <a:schemeClr val="tx1"/>
          </a:solidFill>
          <a:effectLst/>
          <a:latin typeface="Constantia" charset="0"/>
          <a:ea typeface="Constantia" charset="0"/>
          <a:cs typeface="Constantia" charset="0"/>
        </a:defRPr>
      </a:lvl2pPr>
      <a:lvl3pPr marL="900077" indent="-214304" algn="l" defTabSz="342887" rtl="0" eaLnBrk="1" latinLnBrk="0" hangingPunct="1">
        <a:spcBef>
          <a:spcPct val="20000"/>
        </a:spcBef>
        <a:spcAft>
          <a:spcPts val="450"/>
        </a:spcAft>
        <a:buClr>
          <a:schemeClr val="accent1">
            <a:lumMod val="75000"/>
          </a:schemeClr>
        </a:buClr>
        <a:buSzPct val="145000"/>
        <a:buFont typeface="Arial"/>
        <a:buChar char="•"/>
        <a:defRPr sz="2400" kern="1200" cap="none">
          <a:solidFill>
            <a:schemeClr val="tx1"/>
          </a:solidFill>
          <a:effectLst/>
          <a:latin typeface="Constantia" charset="0"/>
          <a:ea typeface="Constantia" charset="0"/>
          <a:cs typeface="Constantia" charset="0"/>
        </a:defRPr>
      </a:lvl3pPr>
      <a:lvl4pPr marL="1157242" indent="-128582" algn="l" defTabSz="342887" rtl="0" eaLnBrk="1" latinLnBrk="0" hangingPunct="1">
        <a:spcBef>
          <a:spcPct val="20000"/>
        </a:spcBef>
        <a:spcAft>
          <a:spcPts val="450"/>
        </a:spcAft>
        <a:buClr>
          <a:schemeClr val="accent1">
            <a:lumMod val="75000"/>
          </a:schemeClr>
        </a:buClr>
        <a:buSzPct val="145000"/>
        <a:buFont typeface="Arial"/>
        <a:buChar char="•"/>
        <a:defRPr sz="2160" kern="1200" cap="none">
          <a:solidFill>
            <a:schemeClr val="tx1"/>
          </a:solidFill>
          <a:effectLst/>
          <a:latin typeface="Constantia" charset="0"/>
          <a:ea typeface="Constantia" charset="0"/>
          <a:cs typeface="Constantia" charset="0"/>
        </a:defRPr>
      </a:lvl4pPr>
      <a:lvl5pPr marL="1500128" indent="-128582" algn="l" defTabSz="342887" rtl="0" eaLnBrk="1" latinLnBrk="0" hangingPunct="1">
        <a:spcBef>
          <a:spcPct val="20000"/>
        </a:spcBef>
        <a:spcAft>
          <a:spcPts val="450"/>
        </a:spcAft>
        <a:buClr>
          <a:schemeClr val="accent1">
            <a:lumMod val="75000"/>
          </a:schemeClr>
        </a:buClr>
        <a:buSzPct val="145000"/>
        <a:buFont typeface="Arial"/>
        <a:buChar char="•"/>
        <a:defRPr sz="1920" kern="1200" cap="none">
          <a:solidFill>
            <a:schemeClr val="tx1"/>
          </a:solidFill>
          <a:effectLst/>
          <a:latin typeface="Constantia" charset="0"/>
          <a:ea typeface="Constantia" charset="0"/>
          <a:cs typeface="Constantia" charset="0"/>
        </a:defRPr>
      </a:lvl5pPr>
      <a:lvl6pPr marL="1885874" indent="-171443" algn="l" defTabSz="342887"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6pPr>
      <a:lvl7pPr marL="2228761" indent="-171443" algn="l" defTabSz="342887"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7pPr>
      <a:lvl8pPr marL="2571647" indent="-171443" algn="l" defTabSz="342887"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8pPr>
      <a:lvl9pPr marL="2914534" indent="-171443" algn="l" defTabSz="342887"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9pPr>
    </p:bodyStyle>
    <p:otherStyle>
      <a:defPPr>
        <a:defRPr lang="en-US"/>
      </a:defPPr>
      <a:lvl1pPr marL="0" algn="l" defTabSz="342887" rtl="0" eaLnBrk="1" latinLnBrk="0" hangingPunct="1">
        <a:defRPr sz="1350" kern="1200">
          <a:solidFill>
            <a:schemeClr val="tx1"/>
          </a:solidFill>
          <a:latin typeface="+mn-lt"/>
          <a:ea typeface="+mn-ea"/>
          <a:cs typeface="+mn-cs"/>
        </a:defRPr>
      </a:lvl1pPr>
      <a:lvl2pPr marL="342887" algn="l" defTabSz="342887" rtl="0" eaLnBrk="1" latinLnBrk="0" hangingPunct="1">
        <a:defRPr sz="1350" kern="1200">
          <a:solidFill>
            <a:schemeClr val="tx1"/>
          </a:solidFill>
          <a:latin typeface="+mn-lt"/>
          <a:ea typeface="+mn-ea"/>
          <a:cs typeface="+mn-cs"/>
        </a:defRPr>
      </a:lvl2pPr>
      <a:lvl3pPr marL="685772" algn="l" defTabSz="342887" rtl="0" eaLnBrk="1" latinLnBrk="0" hangingPunct="1">
        <a:defRPr sz="1350" kern="1200">
          <a:solidFill>
            <a:schemeClr val="tx1"/>
          </a:solidFill>
          <a:latin typeface="+mn-lt"/>
          <a:ea typeface="+mn-ea"/>
          <a:cs typeface="+mn-cs"/>
        </a:defRPr>
      </a:lvl3pPr>
      <a:lvl4pPr marL="1028659" algn="l" defTabSz="342887" rtl="0" eaLnBrk="1" latinLnBrk="0" hangingPunct="1">
        <a:defRPr sz="1350" kern="1200">
          <a:solidFill>
            <a:schemeClr val="tx1"/>
          </a:solidFill>
          <a:latin typeface="+mn-lt"/>
          <a:ea typeface="+mn-ea"/>
          <a:cs typeface="+mn-cs"/>
        </a:defRPr>
      </a:lvl4pPr>
      <a:lvl5pPr marL="1371545" algn="l" defTabSz="342887" rtl="0" eaLnBrk="1" latinLnBrk="0" hangingPunct="1">
        <a:defRPr sz="1350" kern="1200">
          <a:solidFill>
            <a:schemeClr val="tx1"/>
          </a:solidFill>
          <a:latin typeface="+mn-lt"/>
          <a:ea typeface="+mn-ea"/>
          <a:cs typeface="+mn-cs"/>
        </a:defRPr>
      </a:lvl5pPr>
      <a:lvl6pPr marL="1714432" algn="l" defTabSz="342887" rtl="0" eaLnBrk="1" latinLnBrk="0" hangingPunct="1">
        <a:defRPr sz="1350" kern="1200">
          <a:solidFill>
            <a:schemeClr val="tx1"/>
          </a:solidFill>
          <a:latin typeface="+mn-lt"/>
          <a:ea typeface="+mn-ea"/>
          <a:cs typeface="+mn-cs"/>
        </a:defRPr>
      </a:lvl6pPr>
      <a:lvl7pPr marL="2057317" algn="l" defTabSz="342887" rtl="0" eaLnBrk="1" latinLnBrk="0" hangingPunct="1">
        <a:defRPr sz="1350" kern="1200">
          <a:solidFill>
            <a:schemeClr val="tx1"/>
          </a:solidFill>
          <a:latin typeface="+mn-lt"/>
          <a:ea typeface="+mn-ea"/>
          <a:cs typeface="+mn-cs"/>
        </a:defRPr>
      </a:lvl7pPr>
      <a:lvl8pPr marL="2400204" algn="l" defTabSz="342887" rtl="0" eaLnBrk="1" latinLnBrk="0" hangingPunct="1">
        <a:defRPr sz="1350" kern="1200">
          <a:solidFill>
            <a:schemeClr val="tx1"/>
          </a:solidFill>
          <a:latin typeface="+mn-lt"/>
          <a:ea typeface="+mn-ea"/>
          <a:cs typeface="+mn-cs"/>
        </a:defRPr>
      </a:lvl8pPr>
      <a:lvl9pPr marL="2743091" algn="l" defTabSz="342887"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tmp"/></Relationships>
</file>

<file path=ppt/slides/_rels/slide11.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tm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l.ead.me/baulYk"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tm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t="-69000" b="-6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89681" y="1380072"/>
            <a:ext cx="7713344" cy="2616199"/>
          </a:xfrm>
        </p:spPr>
        <p:txBody>
          <a:bodyPr>
            <a:normAutofit/>
          </a:bodyPr>
          <a:lstStyle/>
          <a:p>
            <a:r>
              <a:rPr lang="en-US" sz="4800" dirty="0">
                <a:solidFill>
                  <a:schemeClr val="bg1"/>
                </a:solidFill>
                <a:latin typeface="Arial" panose="020B0604020202020204" pitchFamily="34" charset="0"/>
                <a:cs typeface="Arial" panose="020B0604020202020204" pitchFamily="34" charset="0"/>
              </a:rPr>
              <a:t>Data Citation: Giving Credit Where Credit is Due</a:t>
            </a:r>
          </a:p>
        </p:txBody>
      </p:sp>
      <p:sp>
        <p:nvSpPr>
          <p:cNvPr id="3" name="Subtitle 2"/>
          <p:cNvSpPr>
            <a:spLocks noGrp="1"/>
          </p:cNvSpPr>
          <p:nvPr>
            <p:ph type="subTitle" idx="1"/>
          </p:nvPr>
        </p:nvSpPr>
        <p:spPr>
          <a:xfrm>
            <a:off x="4785360" y="3996267"/>
            <a:ext cx="6717664" cy="1388534"/>
          </a:xfrm>
        </p:spPr>
        <p:txBody>
          <a:bodyPr>
            <a:normAutofit/>
          </a:bodyPr>
          <a:lstStyle/>
          <a:p>
            <a:pPr algn="ctr"/>
            <a:r>
              <a:rPr lang="en-US" sz="2800" b="1" u="sng" dirty="0">
                <a:solidFill>
                  <a:schemeClr val="bg1"/>
                </a:solidFill>
                <a:latin typeface="Arial" panose="020B0604020202020204" pitchFamily="34" charset="0"/>
                <a:cs typeface="Arial" panose="020B0604020202020204" pitchFamily="34" charset="0"/>
              </a:rPr>
              <a:t>Yinjun Wu</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Abdussalam</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Alawini</a:t>
            </a:r>
            <a:r>
              <a:rPr lang="en-US" sz="2800" b="1" dirty="0">
                <a:solidFill>
                  <a:schemeClr val="bg1"/>
                </a:solidFill>
                <a:latin typeface="Arial" panose="020B0604020202020204" pitchFamily="34" charset="0"/>
                <a:cs typeface="Arial" panose="020B0604020202020204" pitchFamily="34" charset="0"/>
              </a:rPr>
              <a:t>, Susan B. Davidson, </a:t>
            </a:r>
            <a:r>
              <a:rPr lang="en-US" sz="2800" b="1" dirty="0" err="1">
                <a:solidFill>
                  <a:schemeClr val="bg1"/>
                </a:solidFill>
                <a:latin typeface="Arial" panose="020B0604020202020204" pitchFamily="34" charset="0"/>
                <a:cs typeface="Arial" panose="020B0604020202020204" pitchFamily="34" charset="0"/>
              </a:rPr>
              <a:t>Gianmaria</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Silvello</a:t>
            </a:r>
            <a:endParaRPr lang="en-US" sz="2800" dirty="0">
              <a:solidFill>
                <a:schemeClr val="bg1"/>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187BFAB-841D-4A30-93B0-E9A9CC2CEC36}"/>
              </a:ext>
            </a:extLst>
          </p:cNvPr>
          <p:cNvSpPr>
            <a:spLocks noGrp="1"/>
          </p:cNvSpPr>
          <p:nvPr>
            <p:ph type="sldNum" sz="quarter" idx="12"/>
          </p:nvPr>
        </p:nvSpPr>
        <p:spPr/>
        <p:txBody>
          <a:bodyPr/>
          <a:lstStyle/>
          <a:p>
            <a:fld id="{05072F42-4DFA-4725-86F9-7594E4AB4EB5}" type="slidenum">
              <a:rPr lang="en-GB" smtClean="0"/>
              <a:pPr/>
              <a:t>1</a:t>
            </a:fld>
            <a:endParaRPr lang="en-GB"/>
          </a:p>
        </p:txBody>
      </p:sp>
    </p:spTree>
    <p:extLst>
      <p:ext uri="{BB962C8B-B14F-4D97-AF65-F5344CB8AC3E}">
        <p14:creationId xmlns:p14="http://schemas.microsoft.com/office/powerpoint/2010/main" val="706305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AA7187-B96A-4F1A-B5E6-A2937A7125C0}"/>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10</a:t>
            </a:fld>
            <a:endParaRPr lang="en-GB">
              <a:latin typeface="Arial" panose="020B0604020202020204" pitchFamily="34" charset="0"/>
              <a:cs typeface="Arial" panose="020B0604020202020204" pitchFamily="34" charset="0"/>
            </a:endParaRPr>
          </a:p>
        </p:txBody>
      </p:sp>
      <p:pic>
        <p:nvPicPr>
          <p:cNvPr id="10" name="Picture 9" descr="A screenshot of a social media post&#10;&#10;Description generated with very high confidence">
            <a:extLst>
              <a:ext uri="{FF2B5EF4-FFF2-40B4-BE49-F238E27FC236}">
                <a16:creationId xmlns:a16="http://schemas.microsoft.com/office/drawing/2014/main" id="{3A2159CB-486B-4AEE-BFFA-9196E59C9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103" y="1254094"/>
            <a:ext cx="9937341" cy="3642676"/>
          </a:xfrm>
          <a:prstGeom prst="rect">
            <a:avLst/>
          </a:prstGeom>
        </p:spPr>
      </p:pic>
      <p:pic>
        <p:nvPicPr>
          <p:cNvPr id="12" name="Picture 11" descr="A screenshot of a social media post&#10;&#10;Description generated with very high confidence">
            <a:extLst>
              <a:ext uri="{FF2B5EF4-FFF2-40B4-BE49-F238E27FC236}">
                <a16:creationId xmlns:a16="http://schemas.microsoft.com/office/drawing/2014/main" id="{D1B2998A-97D5-486F-8F7C-A9EF63F21D0F}"/>
              </a:ext>
            </a:extLst>
          </p:cNvPr>
          <p:cNvPicPr>
            <a:picLocks noChangeAspect="1"/>
          </p:cNvPicPr>
          <p:nvPr/>
        </p:nvPicPr>
        <p:blipFill rotWithShape="1">
          <a:blip r:embed="rId4">
            <a:extLst>
              <a:ext uri="{28A0092B-C50C-407E-A947-70E740481C1C}">
                <a14:useLocalDpi xmlns:a14="http://schemas.microsoft.com/office/drawing/2010/main" val="0"/>
              </a:ext>
            </a:extLst>
          </a:blip>
          <a:srcRect l="285" r="2691"/>
          <a:stretch/>
        </p:blipFill>
        <p:spPr>
          <a:xfrm>
            <a:off x="1290103" y="3573681"/>
            <a:ext cx="9937341" cy="2270957"/>
          </a:xfrm>
          <a:prstGeom prst="rect">
            <a:avLst/>
          </a:prstGeom>
        </p:spPr>
      </p:pic>
      <p:sp>
        <p:nvSpPr>
          <p:cNvPr id="5" name="TextBox 4">
            <a:extLst>
              <a:ext uri="{FF2B5EF4-FFF2-40B4-BE49-F238E27FC236}">
                <a16:creationId xmlns:a16="http://schemas.microsoft.com/office/drawing/2014/main" id="{8B64ED8D-593F-40B0-BBAA-B6847DD62E7A}"/>
              </a:ext>
            </a:extLst>
          </p:cNvPr>
          <p:cNvSpPr txBox="1"/>
          <p:nvPr/>
        </p:nvSpPr>
        <p:spPr>
          <a:xfrm>
            <a:off x="388884" y="4849135"/>
            <a:ext cx="11803116" cy="1446550"/>
          </a:xfrm>
          <a:prstGeom prst="rect">
            <a:avLst/>
          </a:prstGeom>
          <a:solidFill>
            <a:schemeClr val="bg1"/>
          </a:solidFill>
          <a:ln w="38100">
            <a:solidFill>
              <a:srgbClr val="FF0000"/>
            </a:solidFill>
          </a:ln>
        </p:spPr>
        <p:txBody>
          <a:bodyPr wrap="square" rtlCol="0">
            <a:spAutoFit/>
          </a:bodyPr>
          <a:lstStyle/>
          <a:p>
            <a:r>
              <a:rPr lang="en-US" sz="2200" dirty="0">
                <a:latin typeface="Arial" panose="020B0604020202020204" pitchFamily="34" charset="0"/>
                <a:ea typeface="Tahoma" panose="020B0604030504040204" pitchFamily="34" charset="0"/>
                <a:cs typeface="Arial" panose="020B0604020202020204" pitchFamily="34" charset="0"/>
              </a:rPr>
              <a:t>Citation 1: </a:t>
            </a:r>
          </a:p>
          <a:p>
            <a:r>
              <a:rPr lang="en-US" sz="2200" b="1" dirty="0">
                <a:solidFill>
                  <a:schemeClr val="tx2"/>
                </a:solidFill>
                <a:latin typeface="Arial" panose="020B0604020202020204" pitchFamily="34" charset="0"/>
                <a:ea typeface="Tahoma" panose="020B0604030504040204" pitchFamily="34" charset="0"/>
                <a:cs typeface="Arial" panose="020B0604020202020204" pitchFamily="34" charset="0"/>
              </a:rPr>
              <a:t>Anthony P. Davenport, Tom I. Bonner, Janet J. Maguire, Rebecca Hills, Edward Rosser. Bile acid receptor. Accessed on 03/05/2018. IUPHAR/BPS Guide to PHARMACOLOGY, http://www.guidetopharmacology.org/GRAC/FamilyDisplayForward?familyId=8.</a:t>
            </a:r>
          </a:p>
        </p:txBody>
      </p:sp>
      <p:cxnSp>
        <p:nvCxnSpPr>
          <p:cNvPr id="7" name="Straight Connector 6">
            <a:extLst>
              <a:ext uri="{FF2B5EF4-FFF2-40B4-BE49-F238E27FC236}">
                <a16:creationId xmlns:a16="http://schemas.microsoft.com/office/drawing/2014/main" id="{B61A7766-8D08-441B-A4DE-662E89110F6D}"/>
              </a:ext>
            </a:extLst>
          </p:cNvPr>
          <p:cNvCxnSpPr/>
          <p:nvPr/>
        </p:nvCxnSpPr>
        <p:spPr>
          <a:xfrm flipV="1">
            <a:off x="1484314" y="4467828"/>
            <a:ext cx="1201013" cy="381307"/>
          </a:xfrm>
          <a:prstGeom prst="line">
            <a:avLst/>
          </a:prstGeom>
          <a:ln w="381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60F0A44B-F098-48A8-A1FC-E86726855734}"/>
              </a:ext>
            </a:extLst>
          </p:cNvPr>
          <p:cNvCxnSpPr>
            <a:cxnSpLocks/>
          </p:cNvCxnSpPr>
          <p:nvPr/>
        </p:nvCxnSpPr>
        <p:spPr>
          <a:xfrm flipH="1" flipV="1">
            <a:off x="10131972" y="4467828"/>
            <a:ext cx="1371056" cy="381307"/>
          </a:xfrm>
          <a:prstGeom prst="line">
            <a:avLst/>
          </a:prstGeom>
          <a:ln w="381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61646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6D4777-901F-4B00-B2FF-FF8022E5EBB5}"/>
              </a:ext>
            </a:extLst>
          </p:cNvPr>
          <p:cNvSpPr>
            <a:spLocks noGrp="1"/>
          </p:cNvSpPr>
          <p:nvPr>
            <p:ph idx="1"/>
          </p:nvPr>
        </p:nvSpPr>
        <p:spPr/>
        <p:txBody>
          <a:bodyPr/>
          <a:lstStyle/>
          <a:p>
            <a:r>
              <a:rPr lang="en-US" dirty="0"/>
              <a:t>IUPHAR Guide to Pharmacology is a database of information about drug targets, and the prescription medicines and experimental drugs that act on them.</a:t>
            </a:r>
          </a:p>
          <a:p>
            <a:r>
              <a:rPr lang="en-US" dirty="0"/>
              <a:t>Contents of the database are generated by hundreds of experts who, in </a:t>
            </a:r>
            <a:r>
              <a:rPr lang="en-US" dirty="0">
                <a:solidFill>
                  <a:srgbClr val="FF0000"/>
                </a:solidFill>
              </a:rPr>
              <a:t>small groups</a:t>
            </a:r>
            <a:r>
              <a:rPr lang="en-US" dirty="0"/>
              <a:t>, contribute to </a:t>
            </a:r>
            <a:r>
              <a:rPr lang="en-US" dirty="0">
                <a:solidFill>
                  <a:srgbClr val="FF0000"/>
                </a:solidFill>
              </a:rPr>
              <a:t>portions</a:t>
            </a:r>
            <a:r>
              <a:rPr lang="en-US" dirty="0"/>
              <a:t> of the database. Thus the authorship depends on what part of the database is being cited.</a:t>
            </a:r>
          </a:p>
        </p:txBody>
      </p:sp>
      <p:sp>
        <p:nvSpPr>
          <p:cNvPr id="4" name="Slide Number Placeholder 3">
            <a:extLst>
              <a:ext uri="{FF2B5EF4-FFF2-40B4-BE49-F238E27FC236}">
                <a16:creationId xmlns:a16="http://schemas.microsoft.com/office/drawing/2014/main" id="{CCAA7187-B96A-4F1A-B5E6-A2937A7125C0}"/>
              </a:ext>
            </a:extLst>
          </p:cNvPr>
          <p:cNvSpPr>
            <a:spLocks noGrp="1"/>
          </p:cNvSpPr>
          <p:nvPr>
            <p:ph type="sldNum" sz="quarter" idx="12"/>
          </p:nvPr>
        </p:nvSpPr>
        <p:spPr/>
        <p:txBody>
          <a:bodyPr/>
          <a:lstStyle/>
          <a:p>
            <a:fld id="{05072F42-4DFA-4725-86F9-7594E4AB4EB5}" type="slidenum">
              <a:rPr lang="en-GB" smtClean="0"/>
              <a:pPr/>
              <a:t>11</a:t>
            </a:fld>
            <a:endParaRPr lang="en-GB"/>
          </a:p>
        </p:txBody>
      </p:sp>
      <p:pic>
        <p:nvPicPr>
          <p:cNvPr id="10" name="Picture 9" descr="A screenshot of a social media post&#10;&#10;Description generated with very high confidence">
            <a:extLst>
              <a:ext uri="{FF2B5EF4-FFF2-40B4-BE49-F238E27FC236}">
                <a16:creationId xmlns:a16="http://schemas.microsoft.com/office/drawing/2014/main" id="{3A2159CB-486B-4AEE-BFFA-9196E59C9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103" y="1254094"/>
            <a:ext cx="9937341" cy="3642676"/>
          </a:xfrm>
          <a:prstGeom prst="rect">
            <a:avLst/>
          </a:prstGeom>
        </p:spPr>
      </p:pic>
      <p:pic>
        <p:nvPicPr>
          <p:cNvPr id="12" name="Picture 11" descr="A screenshot of a social media post&#10;&#10;Description generated with very high confidence">
            <a:extLst>
              <a:ext uri="{FF2B5EF4-FFF2-40B4-BE49-F238E27FC236}">
                <a16:creationId xmlns:a16="http://schemas.microsoft.com/office/drawing/2014/main" id="{D1B2998A-97D5-486F-8F7C-A9EF63F21D0F}"/>
              </a:ext>
            </a:extLst>
          </p:cNvPr>
          <p:cNvPicPr>
            <a:picLocks noChangeAspect="1"/>
          </p:cNvPicPr>
          <p:nvPr/>
        </p:nvPicPr>
        <p:blipFill rotWithShape="1">
          <a:blip r:embed="rId4">
            <a:extLst>
              <a:ext uri="{28A0092B-C50C-407E-A947-70E740481C1C}">
                <a14:useLocalDpi xmlns:a14="http://schemas.microsoft.com/office/drawing/2010/main" val="0"/>
              </a:ext>
            </a:extLst>
          </a:blip>
          <a:srcRect l="285" r="2691"/>
          <a:stretch/>
        </p:blipFill>
        <p:spPr>
          <a:xfrm>
            <a:off x="1290103" y="3573681"/>
            <a:ext cx="9937341" cy="2270957"/>
          </a:xfrm>
          <a:prstGeom prst="rect">
            <a:avLst/>
          </a:prstGeom>
        </p:spPr>
      </p:pic>
      <p:cxnSp>
        <p:nvCxnSpPr>
          <p:cNvPr id="7" name="Straight Connector 6">
            <a:extLst>
              <a:ext uri="{FF2B5EF4-FFF2-40B4-BE49-F238E27FC236}">
                <a16:creationId xmlns:a16="http://schemas.microsoft.com/office/drawing/2014/main" id="{B61A7766-8D08-441B-A4DE-662E89110F6D}"/>
              </a:ext>
            </a:extLst>
          </p:cNvPr>
          <p:cNvCxnSpPr>
            <a:cxnSpLocks/>
          </p:cNvCxnSpPr>
          <p:nvPr/>
        </p:nvCxnSpPr>
        <p:spPr>
          <a:xfrm>
            <a:off x="2369691" y="5203907"/>
            <a:ext cx="526907" cy="282493"/>
          </a:xfrm>
          <a:prstGeom prst="line">
            <a:avLst/>
          </a:prstGeom>
          <a:ln w="381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8B64ED8D-593F-40B0-BBAA-B6847DD62E7A}"/>
              </a:ext>
            </a:extLst>
          </p:cNvPr>
          <p:cNvSpPr txBox="1"/>
          <p:nvPr/>
        </p:nvSpPr>
        <p:spPr>
          <a:xfrm>
            <a:off x="964556" y="3046973"/>
            <a:ext cx="10806897" cy="2123658"/>
          </a:xfrm>
          <a:prstGeom prst="rect">
            <a:avLst/>
          </a:prstGeom>
          <a:solidFill>
            <a:schemeClr val="bg1"/>
          </a:solidFill>
          <a:ln w="38100">
            <a:solidFill>
              <a:srgbClr val="FF0000"/>
            </a:solidFill>
          </a:ln>
        </p:spPr>
        <p:txBody>
          <a:bodyPr wrap="square" rtlCol="0">
            <a:spAutoFit/>
          </a:bodyPr>
          <a:lstStyle/>
          <a:p>
            <a:r>
              <a:rPr lang="en-US" sz="2200" dirty="0">
                <a:latin typeface="Arial" panose="020B0604020202020204" pitchFamily="34" charset="0"/>
                <a:ea typeface="Tahoma" panose="020B0604030504040204" pitchFamily="34" charset="0"/>
                <a:cs typeface="Arial" panose="020B0604020202020204" pitchFamily="34" charset="0"/>
              </a:rPr>
              <a:t>Citation 2:</a:t>
            </a:r>
          </a:p>
          <a:p>
            <a:r>
              <a:rPr lang="en-US" sz="2200" b="1" dirty="0">
                <a:solidFill>
                  <a:schemeClr val="tx2"/>
                </a:solidFill>
                <a:latin typeface="Arial" panose="020B0604020202020204" pitchFamily="34" charset="0"/>
                <a:ea typeface="Tahoma" panose="020B0604030504040204" pitchFamily="34" charset="0"/>
                <a:cs typeface="Arial" panose="020B0604020202020204" pitchFamily="34" charset="0"/>
              </a:rPr>
              <a:t>Alexander SPH, Kelly E, </a:t>
            </a:r>
            <a:r>
              <a:rPr lang="en-US" sz="2200" b="1" dirty="0" err="1">
                <a:solidFill>
                  <a:schemeClr val="tx2"/>
                </a:solidFill>
                <a:latin typeface="Arial" panose="020B0604020202020204" pitchFamily="34" charset="0"/>
                <a:ea typeface="Tahoma" panose="020B0604030504040204" pitchFamily="34" charset="0"/>
                <a:cs typeface="Arial" panose="020B0604020202020204" pitchFamily="34" charset="0"/>
              </a:rPr>
              <a:t>Marrion</a:t>
            </a:r>
            <a:r>
              <a:rPr lang="en-US" sz="2200" b="1" dirty="0">
                <a:solidFill>
                  <a:schemeClr val="tx2"/>
                </a:solidFill>
                <a:latin typeface="Arial" panose="020B0604020202020204" pitchFamily="34" charset="0"/>
                <a:ea typeface="Tahoma" panose="020B0604030504040204" pitchFamily="34" charset="0"/>
                <a:cs typeface="Arial" panose="020B0604020202020204" pitchFamily="34" charset="0"/>
              </a:rPr>
              <a:t> NV, Peters JA, </a:t>
            </a:r>
            <a:r>
              <a:rPr lang="en-US" sz="2200" b="1" dirty="0" err="1">
                <a:solidFill>
                  <a:schemeClr val="tx2"/>
                </a:solidFill>
                <a:latin typeface="Arial" panose="020B0604020202020204" pitchFamily="34" charset="0"/>
                <a:ea typeface="Tahoma" panose="020B0604030504040204" pitchFamily="34" charset="0"/>
                <a:cs typeface="Arial" panose="020B0604020202020204" pitchFamily="34" charset="0"/>
              </a:rPr>
              <a:t>Faccenda</a:t>
            </a:r>
            <a:r>
              <a:rPr lang="en-US" sz="2200" b="1" dirty="0">
                <a:solidFill>
                  <a:schemeClr val="tx2"/>
                </a:solidFill>
                <a:latin typeface="Arial" panose="020B0604020202020204" pitchFamily="34" charset="0"/>
                <a:ea typeface="Tahoma" panose="020B0604030504040204" pitchFamily="34" charset="0"/>
                <a:cs typeface="Arial" panose="020B0604020202020204" pitchFamily="34" charset="0"/>
              </a:rPr>
              <a:t> E, Harding SD, Pawson AJ, Sharman JL, </a:t>
            </a:r>
            <a:r>
              <a:rPr lang="en-US" sz="2200" b="1" dirty="0" err="1">
                <a:solidFill>
                  <a:schemeClr val="tx2"/>
                </a:solidFill>
                <a:latin typeface="Arial" panose="020B0604020202020204" pitchFamily="34" charset="0"/>
                <a:ea typeface="Tahoma" panose="020B0604030504040204" pitchFamily="34" charset="0"/>
                <a:cs typeface="Arial" panose="020B0604020202020204" pitchFamily="34" charset="0"/>
              </a:rPr>
              <a:t>Southan</a:t>
            </a:r>
            <a:r>
              <a:rPr lang="en-US" sz="2200" b="1" dirty="0">
                <a:solidFill>
                  <a:schemeClr val="tx2"/>
                </a:solidFill>
                <a:latin typeface="Arial" panose="020B0604020202020204" pitchFamily="34" charset="0"/>
                <a:ea typeface="Tahoma" panose="020B0604030504040204" pitchFamily="34" charset="0"/>
                <a:cs typeface="Arial" panose="020B0604020202020204" pitchFamily="34" charset="0"/>
              </a:rPr>
              <a:t> C, </a:t>
            </a:r>
            <a:r>
              <a:rPr lang="en-US" sz="2200" b="1" dirty="0" err="1">
                <a:solidFill>
                  <a:schemeClr val="tx2"/>
                </a:solidFill>
                <a:latin typeface="Arial" panose="020B0604020202020204" pitchFamily="34" charset="0"/>
                <a:ea typeface="Tahoma" panose="020B0604030504040204" pitchFamily="34" charset="0"/>
                <a:cs typeface="Arial" panose="020B0604020202020204" pitchFamily="34" charset="0"/>
              </a:rPr>
              <a:t>Buneman</a:t>
            </a:r>
            <a:r>
              <a:rPr lang="en-US" sz="2200" b="1" dirty="0">
                <a:solidFill>
                  <a:schemeClr val="tx2"/>
                </a:solidFill>
                <a:latin typeface="Arial" panose="020B0604020202020204" pitchFamily="34" charset="0"/>
                <a:ea typeface="Tahoma" panose="020B0604030504040204" pitchFamily="34" charset="0"/>
                <a:cs typeface="Arial" panose="020B0604020202020204" pitchFamily="34" charset="0"/>
              </a:rPr>
              <a:t> OP, </a:t>
            </a:r>
            <a:r>
              <a:rPr lang="en-US" sz="2200" b="1" dirty="0" err="1">
                <a:solidFill>
                  <a:schemeClr val="tx2"/>
                </a:solidFill>
                <a:latin typeface="Arial" panose="020B0604020202020204" pitchFamily="34" charset="0"/>
                <a:ea typeface="Tahoma" panose="020B0604030504040204" pitchFamily="34" charset="0"/>
                <a:cs typeface="Arial" panose="020B0604020202020204" pitchFamily="34" charset="0"/>
              </a:rPr>
              <a:t>Cidlowski</a:t>
            </a:r>
            <a:r>
              <a:rPr lang="en-US" sz="2200" b="1" dirty="0">
                <a:solidFill>
                  <a:schemeClr val="tx2"/>
                </a:solidFill>
                <a:latin typeface="Arial" panose="020B0604020202020204" pitchFamily="34" charset="0"/>
                <a:ea typeface="Tahoma" panose="020B0604030504040204" pitchFamily="34" charset="0"/>
                <a:cs typeface="Arial" panose="020B0604020202020204" pitchFamily="34" charset="0"/>
              </a:rPr>
              <a:t> JA, </a:t>
            </a:r>
            <a:r>
              <a:rPr lang="en-US" sz="2200" b="1" dirty="0" err="1">
                <a:solidFill>
                  <a:schemeClr val="tx2"/>
                </a:solidFill>
                <a:latin typeface="Arial" panose="020B0604020202020204" pitchFamily="34" charset="0"/>
                <a:ea typeface="Tahoma" panose="020B0604030504040204" pitchFamily="34" charset="0"/>
                <a:cs typeface="Arial" panose="020B0604020202020204" pitchFamily="34" charset="0"/>
              </a:rPr>
              <a:t>Christopoulos</a:t>
            </a:r>
            <a:r>
              <a:rPr lang="en-US" sz="2200" b="1" dirty="0">
                <a:solidFill>
                  <a:schemeClr val="tx2"/>
                </a:solidFill>
                <a:latin typeface="Arial" panose="020B0604020202020204" pitchFamily="34" charset="0"/>
                <a:ea typeface="Tahoma" panose="020B0604030504040204" pitchFamily="34" charset="0"/>
                <a:cs typeface="Arial" panose="020B0604020202020204" pitchFamily="34" charset="0"/>
              </a:rPr>
              <a:t> A, Davenport AP, </a:t>
            </a:r>
            <a:r>
              <a:rPr lang="en-US" sz="2200" b="1" dirty="0" err="1">
                <a:solidFill>
                  <a:schemeClr val="tx2"/>
                </a:solidFill>
                <a:latin typeface="Arial" panose="020B0604020202020204" pitchFamily="34" charset="0"/>
                <a:ea typeface="Tahoma" panose="020B0604030504040204" pitchFamily="34" charset="0"/>
                <a:cs typeface="Arial" panose="020B0604020202020204" pitchFamily="34" charset="0"/>
              </a:rPr>
              <a:t>Fabbro</a:t>
            </a:r>
            <a:r>
              <a:rPr lang="en-US" sz="2200" b="1" dirty="0">
                <a:solidFill>
                  <a:schemeClr val="tx2"/>
                </a:solidFill>
                <a:latin typeface="Arial" panose="020B0604020202020204" pitchFamily="34" charset="0"/>
                <a:ea typeface="Tahoma" panose="020B0604030504040204" pitchFamily="34" charset="0"/>
                <a:cs typeface="Arial" panose="020B0604020202020204" pitchFamily="34" charset="0"/>
              </a:rPr>
              <a:t> D, </a:t>
            </a:r>
            <a:r>
              <a:rPr lang="en-US" sz="2200" b="1" dirty="0" err="1">
                <a:solidFill>
                  <a:schemeClr val="tx2"/>
                </a:solidFill>
                <a:latin typeface="Arial" panose="020B0604020202020204" pitchFamily="34" charset="0"/>
                <a:ea typeface="Tahoma" panose="020B0604030504040204" pitchFamily="34" charset="0"/>
                <a:cs typeface="Arial" panose="020B0604020202020204" pitchFamily="34" charset="0"/>
              </a:rPr>
              <a:t>Spedding</a:t>
            </a:r>
            <a:r>
              <a:rPr lang="en-US" sz="2200" b="1" dirty="0">
                <a:solidFill>
                  <a:schemeClr val="tx2"/>
                </a:solidFill>
                <a:latin typeface="Arial" panose="020B0604020202020204" pitchFamily="34" charset="0"/>
                <a:ea typeface="Tahoma" panose="020B0604030504040204" pitchFamily="34" charset="0"/>
                <a:cs typeface="Arial" panose="020B0604020202020204" pitchFamily="34" charset="0"/>
              </a:rPr>
              <a:t> M, </a:t>
            </a:r>
            <a:r>
              <a:rPr lang="en-US" sz="2200" b="1" dirty="0" err="1">
                <a:solidFill>
                  <a:schemeClr val="tx2"/>
                </a:solidFill>
                <a:latin typeface="Arial" panose="020B0604020202020204" pitchFamily="34" charset="0"/>
                <a:ea typeface="Tahoma" panose="020B0604030504040204" pitchFamily="34" charset="0"/>
                <a:cs typeface="Arial" panose="020B0604020202020204" pitchFamily="34" charset="0"/>
              </a:rPr>
              <a:t>Striessnig</a:t>
            </a:r>
            <a:r>
              <a:rPr lang="en-US" sz="2200" b="1" dirty="0">
                <a:solidFill>
                  <a:schemeClr val="tx2"/>
                </a:solidFill>
                <a:latin typeface="Arial" panose="020B0604020202020204" pitchFamily="34" charset="0"/>
                <a:ea typeface="Tahoma" panose="020B0604030504040204" pitchFamily="34" charset="0"/>
                <a:cs typeface="Arial" panose="020B0604020202020204" pitchFamily="34" charset="0"/>
              </a:rPr>
              <a:t> J, Davies JA; CGTP Collaborators. (2017) The Concise Guide to PHARMACOLOGY 2017/18. Br J </a:t>
            </a:r>
            <a:r>
              <a:rPr lang="en-US" sz="2200" b="1" dirty="0" err="1">
                <a:solidFill>
                  <a:schemeClr val="tx2"/>
                </a:solidFill>
                <a:latin typeface="Arial" panose="020B0604020202020204" pitchFamily="34" charset="0"/>
                <a:ea typeface="Tahoma" panose="020B0604030504040204" pitchFamily="34" charset="0"/>
                <a:cs typeface="Arial" panose="020B0604020202020204" pitchFamily="34" charset="0"/>
              </a:rPr>
              <a:t>Pharmacol</a:t>
            </a:r>
            <a:r>
              <a:rPr lang="en-US" sz="2200" b="1" dirty="0">
                <a:solidFill>
                  <a:schemeClr val="tx2"/>
                </a:solidFill>
                <a:latin typeface="Arial" panose="020B0604020202020204" pitchFamily="34" charset="0"/>
                <a:ea typeface="Tahoma" panose="020B0604030504040204" pitchFamily="34" charset="0"/>
                <a:cs typeface="Arial" panose="020B0604020202020204" pitchFamily="34" charset="0"/>
              </a:rPr>
              <a:t>. 174 (Suppl 1): S1-S446. </a:t>
            </a:r>
          </a:p>
        </p:txBody>
      </p:sp>
      <p:cxnSp>
        <p:nvCxnSpPr>
          <p:cNvPr id="8" name="Straight Connector 7">
            <a:extLst>
              <a:ext uri="{FF2B5EF4-FFF2-40B4-BE49-F238E27FC236}">
                <a16:creationId xmlns:a16="http://schemas.microsoft.com/office/drawing/2014/main" id="{310475B3-946D-4E4E-BA1F-2D4913B4A187}"/>
              </a:ext>
            </a:extLst>
          </p:cNvPr>
          <p:cNvCxnSpPr>
            <a:cxnSpLocks/>
          </p:cNvCxnSpPr>
          <p:nvPr/>
        </p:nvCxnSpPr>
        <p:spPr>
          <a:xfrm flipH="1">
            <a:off x="9822309" y="5182428"/>
            <a:ext cx="477829" cy="282493"/>
          </a:xfrm>
          <a:prstGeom prst="line">
            <a:avLst/>
          </a:prstGeom>
          <a:ln w="381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29952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1438297" y="274507"/>
            <a:ext cx="10018713" cy="1307706"/>
          </a:xfrm>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Citations in IUPHAR</a:t>
            </a:r>
          </a:p>
        </p:txBody>
      </p:sp>
      <p:sp>
        <p:nvSpPr>
          <p:cNvPr id="3" name="Content Placeholder 2" descr=" 3"/>
          <p:cNvSpPr>
            <a:spLocks noGrp="1"/>
          </p:cNvSpPr>
          <p:nvPr>
            <p:ph idx="1"/>
          </p:nvPr>
        </p:nvSpPr>
        <p:spPr>
          <a:xfrm>
            <a:off x="1484314" y="1582213"/>
            <a:ext cx="10018713" cy="4682283"/>
          </a:xfrm>
        </p:spPr>
        <p:txBody>
          <a:bodyPr>
            <a:normAutofit/>
          </a:bodyPr>
          <a:lstStyle/>
          <a:p>
            <a:r>
              <a:rPr lang="en-US" sz="2400" dirty="0">
                <a:solidFill>
                  <a:srgbClr val="FF0000"/>
                </a:solidFill>
                <a:latin typeface="Arial" panose="020B0604020202020204" pitchFamily="34" charset="0"/>
                <a:ea typeface="Tahoma" panose="020B0604030504040204" pitchFamily="34" charset="0"/>
                <a:cs typeface="Arial" panose="020B0604020202020204" pitchFamily="34" charset="0"/>
              </a:rPr>
              <a:t>Coarse-grained</a:t>
            </a:r>
            <a:r>
              <a:rPr lang="en-US" sz="2400" dirty="0">
                <a:latin typeface="Arial" panose="020B0604020202020204" pitchFamily="34" charset="0"/>
                <a:ea typeface="Tahoma" panose="020B0604030504040204" pitchFamily="34" charset="0"/>
                <a:cs typeface="Arial" panose="020B0604020202020204" pitchFamily="34" charset="0"/>
              </a:rPr>
              <a:t> citations</a:t>
            </a:r>
          </a:p>
          <a:p>
            <a:pPr lvl="1"/>
            <a:r>
              <a:rPr lang="en-US" sz="2000" dirty="0">
                <a:latin typeface="Arial" panose="020B0604020202020204" pitchFamily="34" charset="0"/>
                <a:ea typeface="Tahoma" panose="020B0604030504040204" pitchFamily="34" charset="0"/>
                <a:cs typeface="Arial" panose="020B0604020202020204" pitchFamily="34" charset="0"/>
              </a:rPr>
              <a:t>E.g. Traditional journal citation to database as a whole</a:t>
            </a:r>
          </a:p>
          <a:p>
            <a:r>
              <a:rPr lang="en-US" sz="2400" dirty="0">
                <a:solidFill>
                  <a:srgbClr val="FF0000"/>
                </a:solidFill>
                <a:latin typeface="Arial" panose="020B0604020202020204" pitchFamily="34" charset="0"/>
                <a:ea typeface="Tahoma" panose="020B0604030504040204" pitchFamily="34" charset="0"/>
                <a:cs typeface="Arial" panose="020B0604020202020204" pitchFamily="34" charset="0"/>
              </a:rPr>
              <a:t>Fine-grained</a:t>
            </a:r>
            <a:r>
              <a:rPr lang="en-US" sz="2400" dirty="0">
                <a:latin typeface="Arial" panose="020B0604020202020204" pitchFamily="34" charset="0"/>
                <a:ea typeface="Tahoma" panose="020B0604030504040204" pitchFamily="34" charset="0"/>
                <a:cs typeface="Arial" panose="020B0604020202020204" pitchFamily="34" charset="0"/>
              </a:rPr>
              <a:t> citations </a:t>
            </a:r>
          </a:p>
          <a:p>
            <a:pPr lvl="1"/>
            <a:r>
              <a:rPr lang="en-US" sz="2000" dirty="0">
                <a:latin typeface="Arial" panose="020B0604020202020204" pitchFamily="34" charset="0"/>
                <a:ea typeface="Tahoma" panose="020B0604030504040204" pitchFamily="34" charset="0"/>
                <a:cs typeface="Arial" panose="020B0604020202020204" pitchFamily="34" charset="0"/>
              </a:rPr>
              <a:t>E.g. Citation to an individual family page</a:t>
            </a:r>
          </a:p>
          <a:p>
            <a:r>
              <a:rPr lang="en-US" sz="2400" dirty="0">
                <a:latin typeface="Arial" panose="020B0604020202020204" pitchFamily="34" charset="0"/>
                <a:ea typeface="Tahoma" panose="020B0604030504040204" pitchFamily="34" charset="0"/>
                <a:cs typeface="Arial" panose="020B0604020202020204" pitchFamily="34" charset="0"/>
              </a:rPr>
              <a:t>Both are</a:t>
            </a:r>
          </a:p>
          <a:p>
            <a:pPr lvl="1"/>
            <a:r>
              <a:rPr lang="en-US" sz="2100" dirty="0">
                <a:solidFill>
                  <a:srgbClr val="FF0000"/>
                </a:solidFill>
                <a:latin typeface="Arial" panose="020B0604020202020204" pitchFamily="34" charset="0"/>
                <a:ea typeface="Tahoma" panose="020B0604030504040204" pitchFamily="34" charset="0"/>
                <a:cs typeface="Arial" panose="020B0604020202020204" pitchFamily="34" charset="0"/>
              </a:rPr>
              <a:t>Hard-coded</a:t>
            </a:r>
            <a:r>
              <a:rPr lang="en-US" sz="2100" dirty="0">
                <a:latin typeface="Arial" panose="020B0604020202020204" pitchFamily="34" charset="0"/>
                <a:ea typeface="Tahoma" panose="020B0604030504040204" pitchFamily="34" charset="0"/>
                <a:cs typeface="Arial" panose="020B0604020202020204" pitchFamily="34" charset="0"/>
              </a:rPr>
              <a:t> in web-pages and </a:t>
            </a:r>
            <a:r>
              <a:rPr lang="en-US" sz="2100" dirty="0">
                <a:solidFill>
                  <a:srgbClr val="FF0000"/>
                </a:solidFill>
                <a:latin typeface="Arial" panose="020B0604020202020204" pitchFamily="34" charset="0"/>
                <a:ea typeface="Tahoma" panose="020B0604030504040204" pitchFamily="34" charset="0"/>
                <a:cs typeface="Arial" panose="020B0604020202020204" pitchFamily="34" charset="0"/>
              </a:rPr>
              <a:t>manually specified</a:t>
            </a:r>
          </a:p>
          <a:p>
            <a:pPr lvl="1"/>
            <a:r>
              <a:rPr lang="en-US" sz="2100" dirty="0">
                <a:latin typeface="Arial" panose="020B0604020202020204" pitchFamily="34" charset="0"/>
                <a:ea typeface="Tahoma" panose="020B0604030504040204" pitchFamily="34" charset="0"/>
                <a:cs typeface="Arial" panose="020B0604020202020204" pitchFamily="34" charset="0"/>
              </a:rPr>
              <a:t>Used in practice</a:t>
            </a:r>
          </a:p>
          <a:p>
            <a:r>
              <a:rPr lang="en-US" sz="2400" dirty="0">
                <a:solidFill>
                  <a:srgbClr val="FF0000"/>
                </a:solidFill>
                <a:latin typeface="Arial" panose="020B0604020202020204" pitchFamily="34" charset="0"/>
                <a:ea typeface="Tahoma" panose="020B0604030504040204" pitchFamily="34" charset="0"/>
                <a:cs typeface="Arial" panose="020B0604020202020204" pitchFamily="34" charset="0"/>
              </a:rPr>
              <a:t>General user queries </a:t>
            </a:r>
            <a:r>
              <a:rPr lang="en-US" sz="2400" dirty="0">
                <a:latin typeface="Arial" panose="020B0604020202020204" pitchFamily="34" charset="0"/>
                <a:ea typeface="Tahoma" panose="020B0604030504040204" pitchFamily="34" charset="0"/>
                <a:cs typeface="Arial" panose="020B0604020202020204" pitchFamily="34" charset="0"/>
              </a:rPr>
              <a:t>need to be supported.</a:t>
            </a:r>
          </a:p>
          <a:p>
            <a:pPr lvl="1"/>
            <a:endParaRPr lang="en-US" sz="2000" dirty="0">
              <a:latin typeface="Arial" panose="020B0604020202020204" pitchFamily="34" charset="0"/>
              <a:ea typeface="Tahoma" panose="020B060403050404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C3CAF2F-FF0D-4AF0-A901-D3E1EBA4FED7}"/>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12</a:t>
            </a:fld>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888077"/>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213782" y="609600"/>
            <a:ext cx="6446473" cy="1320800"/>
          </a:xfrm>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Why hard-coded citations are not enough</a:t>
            </a:r>
          </a:p>
        </p:txBody>
      </p:sp>
      <p:sp>
        <p:nvSpPr>
          <p:cNvPr id="6" name="Text Placeholder 5"/>
          <p:cNvSpPr>
            <a:spLocks noGrp="1"/>
          </p:cNvSpPr>
          <p:nvPr>
            <p:ph sz="half" idx="1"/>
          </p:nvPr>
        </p:nvSpPr>
        <p:spPr>
          <a:xfrm>
            <a:off x="1141280" y="1904275"/>
            <a:ext cx="6266689" cy="4341875"/>
          </a:xfrm>
        </p:spPr>
        <p:txBody>
          <a:bodyPr>
            <a:normAutofit/>
          </a:bodyPr>
          <a:lstStyle/>
          <a:p>
            <a:r>
              <a:rPr lang="en-US" dirty="0">
                <a:latin typeface="Arial" panose="020B0604020202020204" pitchFamily="34" charset="0"/>
                <a:ea typeface="Tahoma" panose="020B0604030504040204" pitchFamily="34" charset="0"/>
                <a:cs typeface="Arial" panose="020B0604020202020204" pitchFamily="34" charset="0"/>
              </a:rPr>
              <a:t>The number of general queries can be infinite. </a:t>
            </a:r>
          </a:p>
          <a:p>
            <a:r>
              <a:rPr lang="en-US" dirty="0">
                <a:latin typeface="Arial" panose="020B0604020202020204" pitchFamily="34" charset="0"/>
                <a:ea typeface="Tahoma" panose="020B0604030504040204" pitchFamily="34" charset="0"/>
                <a:cs typeface="Arial" panose="020B0604020202020204" pitchFamily="34" charset="0"/>
              </a:rPr>
              <a:t>We need to </a:t>
            </a:r>
            <a:r>
              <a:rPr lang="en-US" dirty="0">
                <a:solidFill>
                  <a:srgbClr val="FF0000"/>
                </a:solidFill>
                <a:latin typeface="Arial" panose="020B0604020202020204" pitchFamily="34" charset="0"/>
                <a:ea typeface="Tahoma" panose="020B0604030504040204" pitchFamily="34" charset="0"/>
                <a:cs typeface="Arial" panose="020B0604020202020204" pitchFamily="34" charset="0"/>
              </a:rPr>
              <a:t>automatically</a:t>
            </a:r>
            <a:r>
              <a:rPr lang="en-US" dirty="0">
                <a:latin typeface="Arial" panose="020B0604020202020204" pitchFamily="34" charset="0"/>
                <a:ea typeface="Tahoma" panose="020B0604030504040204" pitchFamily="34" charset="0"/>
                <a:cs typeface="Arial" panose="020B0604020202020204" pitchFamily="34" charset="0"/>
              </a:rPr>
              <a:t> generate citations as the data is extracted. </a:t>
            </a:r>
          </a:p>
          <a:p>
            <a:r>
              <a:rPr lang="en-US" dirty="0">
                <a:latin typeface="Arial" panose="020B0604020202020204" pitchFamily="34" charset="0"/>
                <a:ea typeface="Tahoma" panose="020B0604030504040204" pitchFamily="34" charset="0"/>
                <a:cs typeface="Arial" panose="020B0604020202020204" pitchFamily="34" charset="0"/>
              </a:rPr>
              <a:t>It is a </a:t>
            </a:r>
            <a:r>
              <a:rPr lang="en-US" i="1" dirty="0">
                <a:solidFill>
                  <a:srgbClr val="FF0000"/>
                </a:solidFill>
                <a:latin typeface="Arial" panose="020B0604020202020204" pitchFamily="34" charset="0"/>
                <a:ea typeface="Tahoma" panose="020B0604030504040204" pitchFamily="34" charset="0"/>
                <a:cs typeface="Arial" panose="020B0604020202020204" pitchFamily="34" charset="0"/>
              </a:rPr>
              <a:t>computational</a:t>
            </a:r>
            <a:r>
              <a:rPr lang="en-US" dirty="0">
                <a:latin typeface="Arial" panose="020B0604020202020204" pitchFamily="34" charset="0"/>
                <a:ea typeface="Tahoma" panose="020B0604030504040204" pitchFamily="34" charset="0"/>
                <a:cs typeface="Arial" panose="020B0604020202020204" pitchFamily="34" charset="0"/>
              </a:rPr>
              <a:t> challenge</a:t>
            </a:r>
          </a:p>
          <a:p>
            <a:endParaRPr lang="en-US" dirty="0">
              <a:latin typeface="Arial" panose="020B0604020202020204" pitchFamily="34" charset="0"/>
              <a:ea typeface="Tahoma" panose="020B0604030504040204" pitchFamily="34" charset="0"/>
              <a:cs typeface="Arial" panose="020B0604020202020204" pitchFamily="34" charset="0"/>
            </a:endParaRPr>
          </a:p>
        </p:txBody>
      </p:sp>
      <p:pic>
        <p:nvPicPr>
          <p:cNvPr id="4" name="Picture 3" descr="A picture containing indoor&#10;&#10;Description generated with very high confidence">
            <a:extLst>
              <a:ext uri="{FF2B5EF4-FFF2-40B4-BE49-F238E27FC236}">
                <a16:creationId xmlns:a16="http://schemas.microsoft.com/office/drawing/2014/main" id="{4481EDCC-67FC-4BB2-A657-BDF66466F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255" y="826957"/>
            <a:ext cx="4001058" cy="5582429"/>
          </a:xfrm>
          <a:prstGeom prst="rect">
            <a:avLst/>
          </a:prstGeom>
        </p:spPr>
      </p:pic>
      <p:sp>
        <p:nvSpPr>
          <p:cNvPr id="2" name="Slide Number Placeholder 1">
            <a:extLst>
              <a:ext uri="{FF2B5EF4-FFF2-40B4-BE49-F238E27FC236}">
                <a16:creationId xmlns:a16="http://schemas.microsoft.com/office/drawing/2014/main" id="{1124B25B-5E8A-4053-9D66-6B72B43F4907}"/>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13</a:t>
            </a:fld>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7039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Outline</a:t>
            </a:r>
            <a:endParaRPr lang="en-US" sz="3500" b="1" dirty="0">
              <a:latin typeface="Arial" panose="020B0604020202020204" pitchFamily="34" charset="0"/>
              <a:ea typeface="Tahoma" panose="020B0604030504040204" pitchFamily="34" charset="0"/>
              <a:cs typeface="Arial" panose="020B0604020202020204" pitchFamily="34" charset="0"/>
            </a:endParaRPr>
          </a:p>
        </p:txBody>
      </p:sp>
      <p:sp>
        <p:nvSpPr>
          <p:cNvPr id="3" name="Content Placeholder 2"/>
          <p:cNvSpPr>
            <a:spLocks noGrp="1"/>
          </p:cNvSpPr>
          <p:nvPr>
            <p:ph idx="1"/>
          </p:nvPr>
        </p:nvSpPr>
        <p:spPr>
          <a:xfrm>
            <a:off x="2018104" y="1849658"/>
            <a:ext cx="9596394" cy="3825892"/>
          </a:xfrm>
        </p:spPr>
        <p:txBody>
          <a:bodyPr>
            <a:normAutofit/>
          </a:bodyPr>
          <a:lstStyle/>
          <a:p>
            <a:r>
              <a:rPr lang="en-US" sz="3200" dirty="0">
                <a:latin typeface="Arial" panose="020B0604020202020204" pitchFamily="34" charset="0"/>
                <a:ea typeface="Tahoma" panose="020B0604030504040204" pitchFamily="34" charset="0"/>
                <a:cs typeface="Arial" panose="020B0604020202020204" pitchFamily="34" charset="0"/>
              </a:rPr>
              <a:t>State of the art in Data Citation</a:t>
            </a:r>
          </a:p>
          <a:p>
            <a:r>
              <a:rPr lang="en-US" sz="3200" dirty="0">
                <a:solidFill>
                  <a:srgbClr val="A93023"/>
                </a:solidFill>
                <a:latin typeface="Arial" panose="020B0604020202020204" pitchFamily="34" charset="0"/>
                <a:ea typeface="Tahoma" panose="020B0604030504040204" pitchFamily="34" charset="0"/>
                <a:cs typeface="Arial" panose="020B0604020202020204" pitchFamily="34" charset="0"/>
              </a:rPr>
              <a:t>Model: Citation views</a:t>
            </a:r>
          </a:p>
          <a:p>
            <a:r>
              <a:rPr lang="en-US" sz="3200" dirty="0">
                <a:latin typeface="Arial" panose="020B0604020202020204" pitchFamily="34" charset="0"/>
                <a:ea typeface="Tahoma" panose="020B0604030504040204" pitchFamily="34" charset="0"/>
                <a:cs typeface="Arial" panose="020B0604020202020204" pitchFamily="34" charset="0"/>
              </a:rPr>
              <a:t>Implementing Citation views</a:t>
            </a:r>
          </a:p>
          <a:p>
            <a:r>
              <a:rPr lang="en-US" sz="3200" dirty="0">
                <a:latin typeface="Arial" panose="020B0604020202020204" pitchFamily="34" charset="0"/>
                <a:ea typeface="Tahoma" panose="020B0604030504040204" pitchFamily="34" charset="0"/>
                <a:cs typeface="Arial" panose="020B0604020202020204" pitchFamily="34" charset="0"/>
              </a:rPr>
              <a:t>Conclusions</a:t>
            </a:r>
          </a:p>
        </p:txBody>
      </p:sp>
      <p:sp>
        <p:nvSpPr>
          <p:cNvPr id="4" name="Slide Number Placeholder 3">
            <a:extLst>
              <a:ext uri="{FF2B5EF4-FFF2-40B4-BE49-F238E27FC236}">
                <a16:creationId xmlns:a16="http://schemas.microsoft.com/office/drawing/2014/main" id="{2E4B3007-0E41-4F93-8C7A-F9D3CAFB8B56}"/>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14</a:t>
            </a:fld>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9661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Model: citation views</a:t>
            </a:r>
          </a:p>
        </p:txBody>
      </p:sp>
      <p:sp>
        <p:nvSpPr>
          <p:cNvPr id="3" name="Content Placeholder 2" descr=" 3"/>
          <p:cNvSpPr>
            <a:spLocks noGrp="1"/>
          </p:cNvSpPr>
          <p:nvPr>
            <p:ph idx="1"/>
          </p:nvPr>
        </p:nvSpPr>
        <p:spPr/>
        <p:txBody>
          <a:bodyPr>
            <a:normAutofit/>
          </a:bodyPr>
          <a:lstStyle/>
          <a:p>
            <a:r>
              <a:rPr lang="en-US" sz="2800" dirty="0">
                <a:latin typeface="Arial" panose="020B0604020202020204" pitchFamily="34" charset="0"/>
                <a:ea typeface="Tahoma" panose="020B0604030504040204" pitchFamily="34" charset="0"/>
                <a:cs typeface="Arial" panose="020B0604020202020204" pitchFamily="34" charset="0"/>
              </a:rPr>
              <a:t>A citation view consists of </a:t>
            </a:r>
          </a:p>
          <a:p>
            <a:pPr lvl="1"/>
            <a:r>
              <a:rPr lang="en-US" sz="2400" dirty="0">
                <a:solidFill>
                  <a:srgbClr val="FF0000"/>
                </a:solidFill>
                <a:latin typeface="Arial" panose="020B0604020202020204" pitchFamily="34" charset="0"/>
                <a:ea typeface="Tahoma" panose="020B0604030504040204" pitchFamily="34" charset="0"/>
                <a:cs typeface="Arial" panose="020B0604020202020204" pitchFamily="34" charset="0"/>
              </a:rPr>
              <a:t>View query</a:t>
            </a:r>
          </a:p>
          <a:p>
            <a:pPr lvl="1"/>
            <a:r>
              <a:rPr lang="en-US" sz="2400" dirty="0">
                <a:solidFill>
                  <a:srgbClr val="FF0000"/>
                </a:solidFill>
                <a:latin typeface="Arial" panose="020B0604020202020204" pitchFamily="34" charset="0"/>
                <a:ea typeface="Tahoma" panose="020B0604030504040204" pitchFamily="34" charset="0"/>
                <a:cs typeface="Arial" panose="020B0604020202020204" pitchFamily="34" charset="0"/>
              </a:rPr>
              <a:t>Citation query</a:t>
            </a:r>
            <a:endParaRPr lang="en-US" sz="2400" dirty="0">
              <a:latin typeface="Arial" panose="020B0604020202020204" pitchFamily="34" charset="0"/>
              <a:ea typeface="Tahoma" panose="020B0604030504040204" pitchFamily="34" charset="0"/>
              <a:cs typeface="Arial" panose="020B0604020202020204" pitchFamily="34" charset="0"/>
            </a:endParaRPr>
          </a:p>
          <a:p>
            <a:pPr lvl="1"/>
            <a:r>
              <a:rPr lang="en-US" sz="2400" dirty="0">
                <a:solidFill>
                  <a:srgbClr val="FF0000"/>
                </a:solidFill>
                <a:latin typeface="Arial" panose="020B0604020202020204" pitchFamily="34" charset="0"/>
                <a:ea typeface="Tahoma" panose="020B0604030504040204" pitchFamily="34" charset="0"/>
                <a:cs typeface="Arial" panose="020B0604020202020204" pitchFamily="34" charset="0"/>
              </a:rPr>
              <a:t>Citation function</a:t>
            </a:r>
            <a:endParaRPr lang="en-US" sz="2400" dirty="0">
              <a:latin typeface="Arial" panose="020B0604020202020204" pitchFamily="34" charset="0"/>
              <a:ea typeface="Tahoma" panose="020B0604030504040204" pitchFamily="34" charset="0"/>
              <a:cs typeface="Arial" panose="020B0604020202020204" pitchFamily="34" charset="0"/>
            </a:endParaRPr>
          </a:p>
          <a:p>
            <a:pPr lvl="1">
              <a:buChar char=" "/>
            </a:pPr>
            <a:r>
              <a:rPr lang="en-US" sz="2400" dirty="0">
                <a:latin typeface="Arial" panose="020B0604020202020204" pitchFamily="34" charset="0"/>
                <a:ea typeface="Tahoma" panose="020B0604030504040204" pitchFamily="34" charset="0"/>
                <a:cs typeface="Arial" panose="020B0604020202020204" pitchFamily="34" charset="0"/>
              </a:rPr>
              <a:t>       </a:t>
            </a:r>
            <a:r>
              <a:rPr lang="en-US" sz="2400" dirty="0">
                <a:solidFill>
                  <a:srgbClr val="FF0000"/>
                </a:solidFill>
                <a:latin typeface="Arial" panose="020B0604020202020204" pitchFamily="34" charset="0"/>
                <a:ea typeface="Tahoma" panose="020B0604030504040204" pitchFamily="34" charset="0"/>
                <a:cs typeface="Arial" panose="020B0604020202020204" pitchFamily="34" charset="0"/>
              </a:rPr>
              <a:t>              </a:t>
            </a:r>
            <a:r>
              <a:rPr lang="en-US" sz="2400" dirty="0">
                <a:latin typeface="Arial" panose="020B0604020202020204" pitchFamily="34" charset="0"/>
                <a:ea typeface="Tahoma" panose="020B0604030504040204" pitchFamily="34" charset="0"/>
                <a:cs typeface="Arial" panose="020B0604020202020204" pitchFamily="34" charset="0"/>
              </a:rPr>
              <a:t>          </a:t>
            </a:r>
            <a:r>
              <a:rPr lang="en-US" sz="2400" dirty="0">
                <a:solidFill>
                  <a:srgbClr val="FF0000"/>
                </a:solidFill>
                <a:latin typeface="Arial" panose="020B0604020202020204" pitchFamily="34" charset="0"/>
                <a:ea typeface="Tahoma" panose="020B0604030504040204" pitchFamily="34" charset="0"/>
                <a:cs typeface="Arial" panose="020B0604020202020204" pitchFamily="34" charset="0"/>
              </a:rPr>
              <a:t>     </a:t>
            </a:r>
          </a:p>
          <a:p>
            <a:pPr>
              <a:buChar char=" "/>
            </a:pPr>
            <a:r>
              <a:rPr lang="en-US" sz="2800" dirty="0">
                <a:latin typeface="Arial" panose="020B0604020202020204" pitchFamily="34" charset="0"/>
                <a:ea typeface="Tahoma" panose="020B0604030504040204" pitchFamily="34" charset="0"/>
                <a:cs typeface="Arial" panose="020B0604020202020204" pitchFamily="34" charset="0"/>
              </a:rPr>
              <a:t>                  </a:t>
            </a:r>
            <a:r>
              <a:rPr lang="en-US" sz="2800" dirty="0">
                <a:solidFill>
                  <a:srgbClr val="FF0000"/>
                </a:solidFill>
                <a:latin typeface="Arial" panose="020B0604020202020204" pitchFamily="34" charset="0"/>
                <a:ea typeface="Tahoma" panose="020B0604030504040204" pitchFamily="34" charset="0"/>
                <a:cs typeface="Arial" panose="020B0604020202020204" pitchFamily="34" charset="0"/>
              </a:rPr>
              <a:t>                            </a:t>
            </a:r>
            <a:r>
              <a:rPr lang="en-US" sz="2800" dirty="0">
                <a:latin typeface="Arial" panose="020B0604020202020204" pitchFamily="34" charset="0"/>
                <a:ea typeface="Tahoma" panose="020B0604030504040204" pitchFamily="34" charset="0"/>
                <a:cs typeface="Arial" panose="020B0604020202020204" pitchFamily="34" charset="0"/>
              </a:rPr>
              <a:t>                     </a:t>
            </a:r>
          </a:p>
        </p:txBody>
      </p:sp>
      <p:sp>
        <p:nvSpPr>
          <p:cNvPr id="4" name="Slide Number Placeholder 3">
            <a:extLst>
              <a:ext uri="{FF2B5EF4-FFF2-40B4-BE49-F238E27FC236}">
                <a16:creationId xmlns:a16="http://schemas.microsoft.com/office/drawing/2014/main" id="{D762CBC6-4F0E-43D6-86A7-70B32D297709}"/>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15</a:t>
            </a:fld>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9358969"/>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View query</a:t>
            </a:r>
          </a:p>
        </p:txBody>
      </p:sp>
      <p:sp>
        <p:nvSpPr>
          <p:cNvPr id="3" name="Content Placeholder 2" descr=" 3"/>
          <p:cNvSpPr>
            <a:spLocks noGrp="1"/>
          </p:cNvSpPr>
          <p:nvPr>
            <p:ph idx="1"/>
          </p:nvPr>
        </p:nvSpPr>
        <p:spPr>
          <a:xfrm>
            <a:off x="1770843" y="1733804"/>
            <a:ext cx="9155977" cy="4205602"/>
          </a:xfrm>
        </p:spPr>
        <p:txBody>
          <a:bodyPr>
            <a:normAutofit/>
          </a:bodyPr>
          <a:lstStyle/>
          <a:p>
            <a:r>
              <a:rPr lang="en-US" sz="2800" dirty="0">
                <a:solidFill>
                  <a:srgbClr val="FF0000"/>
                </a:solidFill>
                <a:latin typeface="Arial" panose="020B0604020202020204" pitchFamily="34" charset="0"/>
                <a:ea typeface="Tahoma" panose="020B0604030504040204" pitchFamily="34" charset="0"/>
                <a:cs typeface="Arial" panose="020B0604020202020204" pitchFamily="34" charset="0"/>
              </a:rPr>
              <a:t>Conjunctive</a:t>
            </a:r>
            <a:r>
              <a:rPr lang="en-US" sz="2800" dirty="0">
                <a:latin typeface="Arial" panose="020B0604020202020204" pitchFamily="34" charset="0"/>
                <a:ea typeface="Tahoma" panose="020B0604030504040204" pitchFamily="34" charset="0"/>
                <a:cs typeface="Arial" panose="020B0604020202020204" pitchFamily="34" charset="0"/>
              </a:rPr>
              <a:t>, can be </a:t>
            </a:r>
            <a:r>
              <a:rPr lang="en-US" sz="2800" dirty="0">
                <a:solidFill>
                  <a:srgbClr val="FF0000"/>
                </a:solidFill>
                <a:latin typeface="Arial" panose="020B0604020202020204" pitchFamily="34" charset="0"/>
                <a:ea typeface="Tahoma" panose="020B0604030504040204" pitchFamily="34" charset="0"/>
                <a:cs typeface="Arial" panose="020B0604020202020204" pitchFamily="34" charset="0"/>
              </a:rPr>
              <a:t>parameterized</a:t>
            </a:r>
            <a:endParaRPr lang="en-US" sz="2800" dirty="0">
              <a:latin typeface="Arial" panose="020B0604020202020204" pitchFamily="34" charset="0"/>
              <a:ea typeface="Tahoma" panose="020B0604030504040204" pitchFamily="34" charset="0"/>
              <a:cs typeface="Arial" panose="020B0604020202020204" pitchFamily="34" charset="0"/>
            </a:endParaRPr>
          </a:p>
          <a:p>
            <a:pPr lvl="1"/>
            <a:r>
              <a:rPr lang="en-US" sz="2500" dirty="0">
                <a:latin typeface="Arial" panose="020B0604020202020204" pitchFamily="34" charset="0"/>
                <a:ea typeface="Tahoma" panose="020B0604030504040204" pitchFamily="34" charset="0"/>
                <a:cs typeface="Arial" panose="020B0604020202020204" pitchFamily="34" charset="0"/>
              </a:rPr>
              <a:t>Specifies what portion of data is being cited</a:t>
            </a:r>
          </a:p>
          <a:p>
            <a:r>
              <a:rPr lang="en-US" sz="2700" dirty="0">
                <a:latin typeface="Arial" panose="020B0604020202020204" pitchFamily="34" charset="0"/>
                <a:ea typeface="Tahoma" panose="020B0604030504040204" pitchFamily="34" charset="0"/>
                <a:cs typeface="Arial" panose="020B0604020202020204" pitchFamily="34" charset="0"/>
              </a:rPr>
              <a:t>E.g. IUPHAR has citations for each Family page</a:t>
            </a:r>
          </a:p>
          <a:p>
            <a:pPr lvl="1"/>
            <a:r>
              <a:rPr lang="en-US" sz="2100" dirty="0">
                <a:latin typeface="Arial" panose="020B0604020202020204" pitchFamily="34" charset="0"/>
                <a:ea typeface="Tahoma" panose="020B0604030504040204" pitchFamily="34" charset="0"/>
                <a:cs typeface="Arial" panose="020B0604020202020204" pitchFamily="34" charset="0"/>
              </a:rPr>
              <a:t>λ FID. V1(FID, </a:t>
            </a:r>
            <a:r>
              <a:rPr lang="en-US" sz="2100" dirty="0" err="1">
                <a:latin typeface="Arial" panose="020B0604020202020204" pitchFamily="34" charset="0"/>
                <a:ea typeface="Tahoma" panose="020B0604030504040204" pitchFamily="34" charset="0"/>
                <a:cs typeface="Arial" panose="020B0604020202020204" pitchFamily="34" charset="0"/>
              </a:rPr>
              <a:t>Fname</a:t>
            </a:r>
            <a:r>
              <a:rPr lang="en-US" sz="2100" dirty="0">
                <a:latin typeface="Arial" panose="020B0604020202020204" pitchFamily="34" charset="0"/>
                <a:ea typeface="Tahoma" panose="020B0604030504040204" pitchFamily="34" charset="0"/>
                <a:cs typeface="Arial" panose="020B0604020202020204" pitchFamily="34" charset="0"/>
              </a:rPr>
              <a:t>, Type) :- Family(FID, </a:t>
            </a:r>
            <a:r>
              <a:rPr lang="en-US" sz="2100" dirty="0" err="1">
                <a:latin typeface="Arial" panose="020B0604020202020204" pitchFamily="34" charset="0"/>
                <a:ea typeface="Tahoma" panose="020B0604030504040204" pitchFamily="34" charset="0"/>
                <a:cs typeface="Arial" panose="020B0604020202020204" pitchFamily="34" charset="0"/>
              </a:rPr>
              <a:t>FName</a:t>
            </a:r>
            <a:r>
              <a:rPr lang="en-US" sz="2100" dirty="0">
                <a:latin typeface="Arial" panose="020B0604020202020204" pitchFamily="34" charset="0"/>
                <a:ea typeface="Tahoma" panose="020B0604030504040204" pitchFamily="34" charset="0"/>
                <a:cs typeface="Arial" panose="020B0604020202020204" pitchFamily="34" charset="0"/>
              </a:rPr>
              <a:t>, Type)</a:t>
            </a:r>
          </a:p>
          <a:p>
            <a:pPr lvl="1"/>
            <a:r>
              <a:rPr lang="en-US" sz="2100" dirty="0">
                <a:latin typeface="Arial" panose="020B0604020202020204" pitchFamily="34" charset="0"/>
                <a:ea typeface="Tahoma" panose="020B0604030504040204" pitchFamily="34" charset="0"/>
                <a:cs typeface="Arial" panose="020B0604020202020204" pitchFamily="34" charset="0"/>
              </a:rPr>
              <a:t>V2(FID, </a:t>
            </a:r>
            <a:r>
              <a:rPr lang="en-US" sz="2100" dirty="0" err="1">
                <a:latin typeface="Arial" panose="020B0604020202020204" pitchFamily="34" charset="0"/>
                <a:ea typeface="Tahoma" panose="020B0604030504040204" pitchFamily="34" charset="0"/>
                <a:cs typeface="Arial" panose="020B0604020202020204" pitchFamily="34" charset="0"/>
              </a:rPr>
              <a:t>Fname</a:t>
            </a:r>
            <a:r>
              <a:rPr lang="en-US" sz="2100" dirty="0">
                <a:latin typeface="Arial" panose="020B0604020202020204" pitchFamily="34" charset="0"/>
                <a:ea typeface="Tahoma" panose="020B0604030504040204" pitchFamily="34" charset="0"/>
                <a:cs typeface="Arial" panose="020B0604020202020204" pitchFamily="34" charset="0"/>
              </a:rPr>
              <a:t>, Type) :- Family(FID, </a:t>
            </a:r>
            <a:r>
              <a:rPr lang="en-US" sz="2100" dirty="0" err="1">
                <a:latin typeface="Arial" panose="020B0604020202020204" pitchFamily="34" charset="0"/>
                <a:ea typeface="Tahoma" panose="020B0604030504040204" pitchFamily="34" charset="0"/>
                <a:cs typeface="Arial" panose="020B0604020202020204" pitchFamily="34" charset="0"/>
              </a:rPr>
              <a:t>FName</a:t>
            </a:r>
            <a:r>
              <a:rPr lang="en-US" sz="2100" dirty="0">
                <a:latin typeface="Arial" panose="020B0604020202020204" pitchFamily="34" charset="0"/>
                <a:ea typeface="Tahoma" panose="020B0604030504040204" pitchFamily="34" charset="0"/>
                <a:cs typeface="Arial" panose="020B0604020202020204" pitchFamily="34" charset="0"/>
              </a:rPr>
              <a:t>, Type)</a:t>
            </a:r>
            <a:br>
              <a:rPr lang="en-US" sz="2100" dirty="0">
                <a:latin typeface="Arial" panose="020B0604020202020204" pitchFamily="34" charset="0"/>
                <a:ea typeface="Tahoma" panose="020B0604030504040204" pitchFamily="34" charset="0"/>
                <a:cs typeface="Arial" panose="020B0604020202020204" pitchFamily="34" charset="0"/>
              </a:rPr>
            </a:br>
            <a:r>
              <a:rPr lang="en-US" sz="2100" dirty="0">
                <a:latin typeface="Arial" panose="020B0604020202020204" pitchFamily="34" charset="0"/>
                <a:ea typeface="Tahoma" panose="020B0604030504040204" pitchFamily="34" charset="0"/>
                <a:cs typeface="Arial" panose="020B0604020202020204" pitchFamily="34" charset="0"/>
              </a:rPr>
              <a:t>                                            </a:t>
            </a:r>
          </a:p>
          <a:p>
            <a:pPr lvl="1">
              <a:buChar char=" "/>
            </a:pPr>
            <a:r>
              <a:rPr lang="en-US" sz="2400" dirty="0">
                <a:latin typeface="Arial" panose="020B0604020202020204" pitchFamily="34" charset="0"/>
                <a:ea typeface="Tahoma" panose="020B0604030504040204" pitchFamily="34" charset="0"/>
                <a:cs typeface="Arial" panose="020B0604020202020204" pitchFamily="34" charset="0"/>
              </a:rPr>
              <a:t>       </a:t>
            </a:r>
            <a:r>
              <a:rPr lang="en-US" sz="2400" dirty="0">
                <a:solidFill>
                  <a:srgbClr val="FF0000"/>
                </a:solidFill>
                <a:latin typeface="Arial" panose="020B0604020202020204" pitchFamily="34" charset="0"/>
                <a:ea typeface="Tahoma" panose="020B0604030504040204" pitchFamily="34" charset="0"/>
                <a:cs typeface="Arial" panose="020B0604020202020204" pitchFamily="34" charset="0"/>
              </a:rPr>
              <a:t>              </a:t>
            </a:r>
            <a:r>
              <a:rPr lang="en-US" sz="2400" dirty="0">
                <a:latin typeface="Arial" panose="020B0604020202020204" pitchFamily="34" charset="0"/>
                <a:ea typeface="Tahoma" panose="020B0604030504040204" pitchFamily="34" charset="0"/>
                <a:cs typeface="Arial" panose="020B0604020202020204" pitchFamily="34" charset="0"/>
              </a:rPr>
              <a:t>          </a:t>
            </a:r>
            <a:r>
              <a:rPr lang="en-US" sz="2400" dirty="0">
                <a:solidFill>
                  <a:srgbClr val="FF0000"/>
                </a:solidFill>
                <a:latin typeface="Arial" panose="020B0604020202020204" pitchFamily="34" charset="0"/>
                <a:ea typeface="Tahoma" panose="020B0604030504040204" pitchFamily="34" charset="0"/>
                <a:cs typeface="Arial" panose="020B0604020202020204" pitchFamily="34" charset="0"/>
              </a:rPr>
              <a:t>     </a:t>
            </a:r>
          </a:p>
          <a:p>
            <a:pPr>
              <a:buChar char=" "/>
            </a:pPr>
            <a:r>
              <a:rPr lang="en-US" sz="2800" dirty="0">
                <a:latin typeface="Arial" panose="020B0604020202020204" pitchFamily="34" charset="0"/>
                <a:ea typeface="Tahoma" panose="020B0604030504040204" pitchFamily="34" charset="0"/>
                <a:cs typeface="Arial" panose="020B0604020202020204" pitchFamily="34" charset="0"/>
              </a:rPr>
              <a:t>                  </a:t>
            </a:r>
            <a:r>
              <a:rPr lang="en-US" sz="2800" dirty="0">
                <a:solidFill>
                  <a:srgbClr val="FF0000"/>
                </a:solidFill>
                <a:latin typeface="Arial" panose="020B0604020202020204" pitchFamily="34" charset="0"/>
                <a:ea typeface="Tahoma" panose="020B0604030504040204" pitchFamily="34" charset="0"/>
                <a:cs typeface="Arial" panose="020B0604020202020204" pitchFamily="34" charset="0"/>
              </a:rPr>
              <a:t>                            </a:t>
            </a:r>
            <a:r>
              <a:rPr lang="en-US" sz="2800" dirty="0">
                <a:latin typeface="Arial" panose="020B0604020202020204" pitchFamily="34" charset="0"/>
                <a:ea typeface="Tahoma" panose="020B0604030504040204" pitchFamily="34" charset="0"/>
                <a:cs typeface="Arial" panose="020B0604020202020204" pitchFamily="34" charset="0"/>
              </a:rPr>
              <a:t>                     </a:t>
            </a:r>
          </a:p>
        </p:txBody>
      </p:sp>
      <p:sp>
        <p:nvSpPr>
          <p:cNvPr id="4" name="Slide Number Placeholder 3">
            <a:extLst>
              <a:ext uri="{FF2B5EF4-FFF2-40B4-BE49-F238E27FC236}">
                <a16:creationId xmlns:a16="http://schemas.microsoft.com/office/drawing/2014/main" id="{D762CBC6-4F0E-43D6-86A7-70B32D297709}"/>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16</a:t>
            </a:fld>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4341159"/>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View query</a:t>
            </a:r>
          </a:p>
        </p:txBody>
      </p:sp>
      <p:sp>
        <p:nvSpPr>
          <p:cNvPr id="3" name="Content Placeholder 2" descr=" 3"/>
          <p:cNvSpPr>
            <a:spLocks noGrp="1"/>
          </p:cNvSpPr>
          <p:nvPr>
            <p:ph idx="1"/>
          </p:nvPr>
        </p:nvSpPr>
        <p:spPr>
          <a:xfrm>
            <a:off x="1770843" y="1733804"/>
            <a:ext cx="9155977" cy="4205602"/>
          </a:xfrm>
        </p:spPr>
        <p:txBody>
          <a:bodyPr>
            <a:normAutofit/>
          </a:bodyPr>
          <a:lstStyle/>
          <a:p>
            <a:r>
              <a:rPr lang="en-US" sz="2800" dirty="0">
                <a:solidFill>
                  <a:srgbClr val="FF0000"/>
                </a:solidFill>
                <a:latin typeface="Arial" panose="020B0604020202020204" pitchFamily="34" charset="0"/>
                <a:ea typeface="Tahoma" panose="020B0604030504040204" pitchFamily="34" charset="0"/>
                <a:cs typeface="Arial" panose="020B0604020202020204" pitchFamily="34" charset="0"/>
              </a:rPr>
              <a:t>Conjunctive</a:t>
            </a:r>
            <a:r>
              <a:rPr lang="en-US" sz="2800" dirty="0">
                <a:latin typeface="Arial" panose="020B0604020202020204" pitchFamily="34" charset="0"/>
                <a:ea typeface="Tahoma" panose="020B0604030504040204" pitchFamily="34" charset="0"/>
                <a:cs typeface="Arial" panose="020B0604020202020204" pitchFamily="34" charset="0"/>
              </a:rPr>
              <a:t>, can be </a:t>
            </a:r>
            <a:r>
              <a:rPr lang="en-US" sz="2800" dirty="0">
                <a:solidFill>
                  <a:srgbClr val="FF0000"/>
                </a:solidFill>
                <a:latin typeface="Arial" panose="020B0604020202020204" pitchFamily="34" charset="0"/>
                <a:ea typeface="Tahoma" panose="020B0604030504040204" pitchFamily="34" charset="0"/>
                <a:cs typeface="Arial" panose="020B0604020202020204" pitchFamily="34" charset="0"/>
              </a:rPr>
              <a:t>parameterized</a:t>
            </a:r>
            <a:endParaRPr lang="en-US" sz="2800" dirty="0">
              <a:latin typeface="Arial" panose="020B0604020202020204" pitchFamily="34" charset="0"/>
              <a:ea typeface="Tahoma" panose="020B0604030504040204" pitchFamily="34" charset="0"/>
              <a:cs typeface="Arial" panose="020B0604020202020204" pitchFamily="34" charset="0"/>
            </a:endParaRPr>
          </a:p>
          <a:p>
            <a:pPr lvl="1"/>
            <a:r>
              <a:rPr lang="en-US" sz="2500" dirty="0">
                <a:latin typeface="Arial" panose="020B0604020202020204" pitchFamily="34" charset="0"/>
                <a:ea typeface="Tahoma" panose="020B0604030504040204" pitchFamily="34" charset="0"/>
                <a:cs typeface="Arial" panose="020B0604020202020204" pitchFamily="34" charset="0"/>
              </a:rPr>
              <a:t>Specifies what portion of data is being cited</a:t>
            </a:r>
          </a:p>
          <a:p>
            <a:r>
              <a:rPr lang="en-US" sz="2700" dirty="0">
                <a:latin typeface="Arial" panose="020B0604020202020204" pitchFamily="34" charset="0"/>
                <a:ea typeface="Tahoma" panose="020B0604030504040204" pitchFamily="34" charset="0"/>
                <a:cs typeface="Arial" panose="020B0604020202020204" pitchFamily="34" charset="0"/>
              </a:rPr>
              <a:t>E.g. IUPHAR has citations for each Family page</a:t>
            </a:r>
          </a:p>
          <a:p>
            <a:pPr lvl="1"/>
            <a:r>
              <a:rPr lang="en-US" sz="2100" b="1" dirty="0">
                <a:latin typeface="Arial" panose="020B0604020202020204" pitchFamily="34" charset="0"/>
                <a:ea typeface="Tahoma" panose="020B0604030504040204" pitchFamily="34" charset="0"/>
                <a:cs typeface="Arial" panose="020B0604020202020204" pitchFamily="34" charset="0"/>
              </a:rPr>
              <a:t>λ FID</a:t>
            </a:r>
            <a:r>
              <a:rPr lang="en-US" sz="2100" dirty="0">
                <a:latin typeface="Arial" panose="020B0604020202020204" pitchFamily="34" charset="0"/>
                <a:ea typeface="Tahoma" panose="020B0604030504040204" pitchFamily="34" charset="0"/>
                <a:cs typeface="Arial" panose="020B0604020202020204" pitchFamily="34" charset="0"/>
              </a:rPr>
              <a:t>. V1(FID, </a:t>
            </a:r>
            <a:r>
              <a:rPr lang="en-US" sz="2100" dirty="0" err="1">
                <a:latin typeface="Arial" panose="020B0604020202020204" pitchFamily="34" charset="0"/>
                <a:ea typeface="Tahoma" panose="020B0604030504040204" pitchFamily="34" charset="0"/>
                <a:cs typeface="Arial" panose="020B0604020202020204" pitchFamily="34" charset="0"/>
              </a:rPr>
              <a:t>Fname</a:t>
            </a:r>
            <a:r>
              <a:rPr lang="en-US" sz="2100" dirty="0">
                <a:latin typeface="Arial" panose="020B0604020202020204" pitchFamily="34" charset="0"/>
                <a:ea typeface="Tahoma" panose="020B0604030504040204" pitchFamily="34" charset="0"/>
                <a:cs typeface="Arial" panose="020B0604020202020204" pitchFamily="34" charset="0"/>
              </a:rPr>
              <a:t>, Type) :- Family(FID, </a:t>
            </a:r>
            <a:r>
              <a:rPr lang="en-US" sz="2100" dirty="0" err="1">
                <a:latin typeface="Arial" panose="020B0604020202020204" pitchFamily="34" charset="0"/>
                <a:ea typeface="Tahoma" panose="020B0604030504040204" pitchFamily="34" charset="0"/>
                <a:cs typeface="Arial" panose="020B0604020202020204" pitchFamily="34" charset="0"/>
              </a:rPr>
              <a:t>FName</a:t>
            </a:r>
            <a:r>
              <a:rPr lang="en-US" sz="2100" dirty="0">
                <a:latin typeface="Arial" panose="020B0604020202020204" pitchFamily="34" charset="0"/>
                <a:ea typeface="Tahoma" panose="020B0604030504040204" pitchFamily="34" charset="0"/>
                <a:cs typeface="Arial" panose="020B0604020202020204" pitchFamily="34" charset="0"/>
              </a:rPr>
              <a:t>, Type)</a:t>
            </a:r>
          </a:p>
          <a:p>
            <a:pPr lvl="1"/>
            <a:r>
              <a:rPr lang="en-US" sz="2100" dirty="0">
                <a:latin typeface="Arial" panose="020B0604020202020204" pitchFamily="34" charset="0"/>
                <a:ea typeface="Tahoma" panose="020B0604030504040204" pitchFamily="34" charset="0"/>
                <a:cs typeface="Arial" panose="020B0604020202020204" pitchFamily="34" charset="0"/>
              </a:rPr>
              <a:t>V2(FID, </a:t>
            </a:r>
            <a:r>
              <a:rPr lang="en-US" sz="2100" dirty="0" err="1">
                <a:latin typeface="Arial" panose="020B0604020202020204" pitchFamily="34" charset="0"/>
                <a:ea typeface="Tahoma" panose="020B0604030504040204" pitchFamily="34" charset="0"/>
                <a:cs typeface="Arial" panose="020B0604020202020204" pitchFamily="34" charset="0"/>
              </a:rPr>
              <a:t>Fname</a:t>
            </a:r>
            <a:r>
              <a:rPr lang="en-US" sz="2100" dirty="0">
                <a:latin typeface="Arial" panose="020B0604020202020204" pitchFamily="34" charset="0"/>
                <a:ea typeface="Tahoma" panose="020B0604030504040204" pitchFamily="34" charset="0"/>
                <a:cs typeface="Arial" panose="020B0604020202020204" pitchFamily="34" charset="0"/>
              </a:rPr>
              <a:t>, Type) :- Family(FID, </a:t>
            </a:r>
            <a:r>
              <a:rPr lang="en-US" sz="2100" dirty="0" err="1">
                <a:latin typeface="Arial" panose="020B0604020202020204" pitchFamily="34" charset="0"/>
                <a:ea typeface="Tahoma" panose="020B0604030504040204" pitchFamily="34" charset="0"/>
                <a:cs typeface="Arial" panose="020B0604020202020204" pitchFamily="34" charset="0"/>
              </a:rPr>
              <a:t>FName</a:t>
            </a:r>
            <a:r>
              <a:rPr lang="en-US" sz="2100" dirty="0">
                <a:latin typeface="Arial" panose="020B0604020202020204" pitchFamily="34" charset="0"/>
                <a:ea typeface="Tahoma" panose="020B0604030504040204" pitchFamily="34" charset="0"/>
                <a:cs typeface="Arial" panose="020B0604020202020204" pitchFamily="34" charset="0"/>
              </a:rPr>
              <a:t>, Type)</a:t>
            </a:r>
            <a:br>
              <a:rPr lang="en-US" sz="2100" dirty="0">
                <a:latin typeface="Arial" panose="020B0604020202020204" pitchFamily="34" charset="0"/>
                <a:ea typeface="Tahoma" panose="020B0604030504040204" pitchFamily="34" charset="0"/>
                <a:cs typeface="Arial" panose="020B0604020202020204" pitchFamily="34" charset="0"/>
              </a:rPr>
            </a:br>
            <a:r>
              <a:rPr lang="en-US" sz="2100" dirty="0">
                <a:latin typeface="Arial" panose="020B0604020202020204" pitchFamily="34" charset="0"/>
                <a:ea typeface="Tahoma" panose="020B0604030504040204" pitchFamily="34" charset="0"/>
                <a:cs typeface="Arial" panose="020B0604020202020204" pitchFamily="34" charset="0"/>
              </a:rPr>
              <a:t>                                            </a:t>
            </a:r>
          </a:p>
          <a:p>
            <a:pPr lvl="1">
              <a:buChar char=" "/>
            </a:pPr>
            <a:r>
              <a:rPr lang="en-US" sz="2400" dirty="0">
                <a:latin typeface="Arial" panose="020B0604020202020204" pitchFamily="34" charset="0"/>
                <a:ea typeface="Tahoma" panose="020B0604030504040204" pitchFamily="34" charset="0"/>
                <a:cs typeface="Arial" panose="020B0604020202020204" pitchFamily="34" charset="0"/>
              </a:rPr>
              <a:t>       </a:t>
            </a:r>
            <a:r>
              <a:rPr lang="en-US" sz="2400" dirty="0">
                <a:solidFill>
                  <a:srgbClr val="FF0000"/>
                </a:solidFill>
                <a:latin typeface="Arial" panose="020B0604020202020204" pitchFamily="34" charset="0"/>
                <a:ea typeface="Tahoma" panose="020B0604030504040204" pitchFamily="34" charset="0"/>
                <a:cs typeface="Arial" panose="020B0604020202020204" pitchFamily="34" charset="0"/>
              </a:rPr>
              <a:t>              </a:t>
            </a:r>
            <a:r>
              <a:rPr lang="en-US" sz="2400" dirty="0">
                <a:latin typeface="Arial" panose="020B0604020202020204" pitchFamily="34" charset="0"/>
                <a:ea typeface="Tahoma" panose="020B0604030504040204" pitchFamily="34" charset="0"/>
                <a:cs typeface="Arial" panose="020B0604020202020204" pitchFamily="34" charset="0"/>
              </a:rPr>
              <a:t>          </a:t>
            </a:r>
            <a:r>
              <a:rPr lang="en-US" sz="2400" dirty="0">
                <a:solidFill>
                  <a:srgbClr val="FF0000"/>
                </a:solidFill>
                <a:latin typeface="Arial" panose="020B0604020202020204" pitchFamily="34" charset="0"/>
                <a:ea typeface="Tahoma" panose="020B0604030504040204" pitchFamily="34" charset="0"/>
                <a:cs typeface="Arial" panose="020B0604020202020204" pitchFamily="34" charset="0"/>
              </a:rPr>
              <a:t>     </a:t>
            </a:r>
          </a:p>
          <a:p>
            <a:pPr>
              <a:buChar char=" "/>
            </a:pPr>
            <a:r>
              <a:rPr lang="en-US" sz="2800" dirty="0">
                <a:latin typeface="Arial" panose="020B0604020202020204" pitchFamily="34" charset="0"/>
                <a:ea typeface="Tahoma" panose="020B0604030504040204" pitchFamily="34" charset="0"/>
                <a:cs typeface="Arial" panose="020B0604020202020204" pitchFamily="34" charset="0"/>
              </a:rPr>
              <a:t>                  </a:t>
            </a:r>
            <a:r>
              <a:rPr lang="en-US" sz="2800" dirty="0">
                <a:solidFill>
                  <a:srgbClr val="FF0000"/>
                </a:solidFill>
                <a:latin typeface="Arial" panose="020B0604020202020204" pitchFamily="34" charset="0"/>
                <a:ea typeface="Tahoma" panose="020B0604030504040204" pitchFamily="34" charset="0"/>
                <a:cs typeface="Arial" panose="020B0604020202020204" pitchFamily="34" charset="0"/>
              </a:rPr>
              <a:t>                            </a:t>
            </a:r>
            <a:r>
              <a:rPr lang="en-US" sz="2800" dirty="0">
                <a:latin typeface="Arial" panose="020B0604020202020204" pitchFamily="34" charset="0"/>
                <a:ea typeface="Tahoma" panose="020B0604030504040204" pitchFamily="34" charset="0"/>
                <a:cs typeface="Arial" panose="020B0604020202020204" pitchFamily="34" charset="0"/>
              </a:rPr>
              <a:t>                     </a:t>
            </a:r>
          </a:p>
        </p:txBody>
      </p:sp>
      <p:sp>
        <p:nvSpPr>
          <p:cNvPr id="4" name="Slide Number Placeholder 3">
            <a:extLst>
              <a:ext uri="{FF2B5EF4-FFF2-40B4-BE49-F238E27FC236}">
                <a16:creationId xmlns:a16="http://schemas.microsoft.com/office/drawing/2014/main" id="{D762CBC6-4F0E-43D6-86A7-70B32D297709}"/>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17</a:t>
            </a:fld>
            <a:endParaRPr lang="en-GB">
              <a:latin typeface="Arial" panose="020B0604020202020204" pitchFamily="34" charset="0"/>
              <a:cs typeface="Arial" panose="020B0604020202020204" pitchFamily="34" charset="0"/>
            </a:endParaRPr>
          </a:p>
        </p:txBody>
      </p:sp>
      <p:sp>
        <p:nvSpPr>
          <p:cNvPr id="9" name="CustomShape 3">
            <a:extLst>
              <a:ext uri="{FF2B5EF4-FFF2-40B4-BE49-F238E27FC236}">
                <a16:creationId xmlns:a16="http://schemas.microsoft.com/office/drawing/2014/main" id="{3554AFEF-9FF1-4AEF-9370-A42DC5E7D95E}"/>
              </a:ext>
            </a:extLst>
          </p:cNvPr>
          <p:cNvSpPr/>
          <p:nvPr/>
        </p:nvSpPr>
        <p:spPr>
          <a:xfrm>
            <a:off x="888116" y="5004785"/>
            <a:ext cx="2998639" cy="555754"/>
          </a:xfrm>
          <a:prstGeom prst="wedgeRoundRectCallout">
            <a:avLst>
              <a:gd name="adj1" fmla="val -1781"/>
              <a:gd name="adj2" fmla="val -259664"/>
              <a:gd name="adj3" fmla="val 16667"/>
            </a:avLst>
          </a:prstGeom>
          <a:ln/>
        </p:spPr>
        <p:style>
          <a:lnRef idx="2">
            <a:schemeClr val="accent5">
              <a:shade val="50000"/>
            </a:schemeClr>
          </a:lnRef>
          <a:fillRef idx="1">
            <a:schemeClr val="accent5"/>
          </a:fillRef>
          <a:effectRef idx="0">
            <a:schemeClr val="accent5"/>
          </a:effectRef>
          <a:fontRef idx="minor">
            <a:schemeClr val="lt1"/>
          </a:fontRef>
        </p:style>
        <p:txBody>
          <a:bodyPr lIns="90000" tIns="45000" rIns="90000" bIns="45000" anchor="ctr"/>
          <a:lstStyle/>
          <a:p>
            <a:pPr algn="ctr">
              <a:lnSpc>
                <a:spcPct val="100000"/>
              </a:lnSpc>
            </a:pPr>
            <a:r>
              <a:rPr lang="en-US" sz="2800" b="0" strike="noStrike" spc="-1" dirty="0">
                <a:solidFill>
                  <a:srgbClr val="FF0000"/>
                </a:solidFill>
                <a:uFill>
                  <a:solidFill>
                    <a:srgbClr val="FFFFFF"/>
                  </a:solidFill>
                </a:uFill>
                <a:latin typeface="Arial" panose="020B0604020202020204" pitchFamily="34" charset="0"/>
                <a:cs typeface="Arial" panose="020B0604020202020204" pitchFamily="34" charset="0"/>
              </a:rPr>
              <a:t>Parameterized</a:t>
            </a:r>
          </a:p>
        </p:txBody>
      </p:sp>
    </p:spTree>
    <p:extLst>
      <p:ext uri="{BB962C8B-B14F-4D97-AF65-F5344CB8AC3E}">
        <p14:creationId xmlns:p14="http://schemas.microsoft.com/office/powerpoint/2010/main" val="2140728997"/>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12656"/>
            <a:ext cx="8913814" cy="914400"/>
          </a:xfrm>
        </p:spPr>
        <p:txBody>
          <a:bodyPr/>
          <a:lstStyle/>
          <a:p>
            <a:r>
              <a:rPr lang="en-US" dirty="0">
                <a:latin typeface="Arial" panose="020B0604020202020204" pitchFamily="34" charset="0"/>
                <a:cs typeface="Arial" panose="020B0604020202020204" pitchFamily="34" charset="0"/>
              </a:rPr>
              <a:t>View definition</a:t>
            </a:r>
          </a:p>
        </p:txBody>
      </p:sp>
      <p:sp>
        <p:nvSpPr>
          <p:cNvPr id="24" name="Content Placeholder 23"/>
          <p:cNvSpPr>
            <a:spLocks noGrp="1"/>
          </p:cNvSpPr>
          <p:nvPr>
            <p:ph idx="1"/>
          </p:nvPr>
        </p:nvSpPr>
        <p:spPr>
          <a:xfrm>
            <a:off x="2351135" y="1898417"/>
            <a:ext cx="7610476" cy="3670768"/>
          </a:xfrm>
        </p:spPr>
        <p:txBody>
          <a:bodyPr>
            <a:normAutofit/>
          </a:bodyPr>
          <a:lstStyle/>
          <a:p>
            <a:r>
              <a:rPr lang="en-US" sz="2400" dirty="0">
                <a:latin typeface="Arial" panose="020B0604020202020204" pitchFamily="34" charset="0"/>
                <a:cs typeface="Arial" panose="020B0604020202020204" pitchFamily="34" charset="0"/>
              </a:rPr>
              <a:t>Parameterized views define a family of views, one for each value of the parameter.</a:t>
            </a:r>
          </a:p>
        </p:txBody>
      </p:sp>
      <p:graphicFrame>
        <p:nvGraphicFramePr>
          <p:cNvPr id="4" name="Table 3"/>
          <p:cNvGraphicFramePr>
            <a:graphicFrameLocks noGrp="1"/>
          </p:cNvGraphicFramePr>
          <p:nvPr>
            <p:extLst>
              <p:ext uri="{D42A27DB-BD31-4B8C-83A1-F6EECF244321}">
                <p14:modId xmlns:p14="http://schemas.microsoft.com/office/powerpoint/2010/main" val="726260738"/>
              </p:ext>
            </p:extLst>
          </p:nvPr>
        </p:nvGraphicFramePr>
        <p:xfrm>
          <a:off x="1671145" y="1884471"/>
          <a:ext cx="9396248" cy="2743200"/>
        </p:xfrm>
        <a:graphic>
          <a:graphicData uri="http://schemas.openxmlformats.org/drawingml/2006/table">
            <a:tbl>
              <a:tblPr firstRow="1" bandRow="1">
                <a:tableStyleId>{F5AB1C69-6EDB-4FF4-983F-18BD219EF322}</a:tableStyleId>
              </a:tblPr>
              <a:tblGrid>
                <a:gridCol w="1194106">
                  <a:extLst>
                    <a:ext uri="{9D8B030D-6E8A-4147-A177-3AD203B41FA5}">
                      <a16:colId xmlns:a16="http://schemas.microsoft.com/office/drawing/2014/main" val="20000"/>
                    </a:ext>
                  </a:extLst>
                </a:gridCol>
                <a:gridCol w="5871993">
                  <a:extLst>
                    <a:ext uri="{9D8B030D-6E8A-4147-A177-3AD203B41FA5}">
                      <a16:colId xmlns:a16="http://schemas.microsoft.com/office/drawing/2014/main" val="20001"/>
                    </a:ext>
                  </a:extLst>
                </a:gridCol>
                <a:gridCol w="2330149">
                  <a:extLst>
                    <a:ext uri="{9D8B030D-6E8A-4147-A177-3AD203B41FA5}">
                      <a16:colId xmlns:a16="http://schemas.microsoft.com/office/drawing/2014/main" val="20002"/>
                    </a:ext>
                  </a:extLst>
                </a:gridCol>
              </a:tblGrid>
              <a:tr h="370840">
                <a:tc>
                  <a:txBody>
                    <a:bodyPr/>
                    <a:lstStyle/>
                    <a:p>
                      <a:pPr algn="ctr"/>
                      <a:r>
                        <a:rPr lang="en-US" sz="2400" dirty="0">
                          <a:latin typeface="Arial" panose="020B0604020202020204" pitchFamily="34" charset="0"/>
                          <a:cs typeface="Arial" panose="020B0604020202020204" pitchFamily="34" charset="0"/>
                        </a:rPr>
                        <a:t>FID</a:t>
                      </a:r>
                    </a:p>
                  </a:txBody>
                  <a:tcPr/>
                </a:tc>
                <a:tc>
                  <a:txBody>
                    <a:bodyPr/>
                    <a:lstStyle/>
                    <a:p>
                      <a:pPr algn="ctr"/>
                      <a:r>
                        <a:rPr lang="en-US" sz="2400" dirty="0" err="1">
                          <a:latin typeface="Arial" panose="020B0604020202020204" pitchFamily="34" charset="0"/>
                          <a:cs typeface="Arial" panose="020B0604020202020204" pitchFamily="34" charset="0"/>
                        </a:rPr>
                        <a:t>FName</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Type</a:t>
                      </a:r>
                    </a:p>
                  </a:txBody>
                  <a:tcPr/>
                </a:tc>
                <a:extLst>
                  <a:ext uri="{0D108BD9-81ED-4DB2-BD59-A6C34878D82A}">
                    <a16:rowId xmlns:a16="http://schemas.microsoft.com/office/drawing/2014/main" val="10000"/>
                  </a:ext>
                </a:extLst>
              </a:tr>
              <a:tr h="370840">
                <a:tc>
                  <a:txBody>
                    <a:bodyPr/>
                    <a:lstStyle/>
                    <a:p>
                      <a:pPr algn="ctr"/>
                      <a:r>
                        <a:rPr lang="en-US" sz="2400" dirty="0">
                          <a:latin typeface="Arial" panose="020B0604020202020204" pitchFamily="34" charset="0"/>
                          <a:cs typeface="Arial" panose="020B0604020202020204" pitchFamily="34" charset="0"/>
                        </a:rPr>
                        <a:t>1</a:t>
                      </a:r>
                    </a:p>
                  </a:txBody>
                  <a:tcPr/>
                </a:tc>
                <a:tc>
                  <a:txBody>
                    <a:bodyPr/>
                    <a:lstStyle/>
                    <a:p>
                      <a:pPr algn="ctr"/>
                      <a:r>
                        <a:rPr lang="en-US" sz="2400" dirty="0" err="1">
                          <a:latin typeface="Arial" panose="020B0604020202020204" pitchFamily="34" charset="0"/>
                          <a:cs typeface="Arial" panose="020B0604020202020204" pitchFamily="34" charset="0"/>
                        </a:rPr>
                        <a:t>Glucagen</a:t>
                      </a:r>
                      <a:r>
                        <a:rPr lang="en-US" sz="2400" dirty="0">
                          <a:latin typeface="Arial" panose="020B0604020202020204" pitchFamily="34" charset="0"/>
                          <a:cs typeface="Arial" panose="020B0604020202020204" pitchFamily="34" charset="0"/>
                        </a:rPr>
                        <a:t> receptor</a:t>
                      </a:r>
                      <a:r>
                        <a:rPr lang="mr-IN" sz="2400" dirty="0">
                          <a:latin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GPCR</a:t>
                      </a:r>
                    </a:p>
                  </a:txBody>
                  <a:tcPr/>
                </a:tc>
                <a:extLst>
                  <a:ext uri="{0D108BD9-81ED-4DB2-BD59-A6C34878D82A}">
                    <a16:rowId xmlns:a16="http://schemas.microsoft.com/office/drawing/2014/main" val="10001"/>
                  </a:ext>
                </a:extLst>
              </a:tr>
              <a:tr h="370840">
                <a:tc>
                  <a:txBody>
                    <a:bodyPr/>
                    <a:lstStyle/>
                    <a:p>
                      <a:pPr algn="ctr"/>
                      <a:r>
                        <a:rPr lang="en-US" sz="2400" dirty="0">
                          <a:latin typeface="Arial" panose="020B0604020202020204" pitchFamily="34" charset="0"/>
                          <a:cs typeface="Arial" panose="020B0604020202020204" pitchFamily="34" charset="0"/>
                        </a:rPr>
                        <a:t>2</a:t>
                      </a:r>
                    </a:p>
                  </a:txBody>
                  <a:tcPr/>
                </a:tc>
                <a:tc>
                  <a:txBody>
                    <a:bodyPr/>
                    <a:lstStyle/>
                    <a:p>
                      <a:pPr algn="ctr"/>
                      <a:r>
                        <a:rPr lang="en-US" sz="2400" dirty="0">
                          <a:latin typeface="Arial" panose="020B0604020202020204" pitchFamily="34" charset="0"/>
                          <a:cs typeface="Arial" panose="020B0604020202020204" pitchFamily="34" charset="0"/>
                        </a:rPr>
                        <a:t>CLR (calcitonin receptor-like receptor) </a:t>
                      </a:r>
                      <a:r>
                        <a:rPr lang="mr-IN" sz="2400" dirty="0">
                          <a:latin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GPCR</a:t>
                      </a:r>
                    </a:p>
                  </a:txBody>
                  <a:tcPr/>
                </a:tc>
                <a:extLst>
                  <a:ext uri="{0D108BD9-81ED-4DB2-BD59-A6C34878D82A}">
                    <a16:rowId xmlns:a16="http://schemas.microsoft.com/office/drawing/2014/main" val="10002"/>
                  </a:ext>
                </a:extLst>
              </a:tr>
              <a:tr h="370840">
                <a:tc>
                  <a:txBody>
                    <a:bodyPr/>
                    <a:lstStyle/>
                    <a:p>
                      <a:pPr algn="ctr"/>
                      <a:r>
                        <a:rPr lang="en-US" sz="2400" dirty="0">
                          <a:latin typeface="Arial" panose="020B0604020202020204" pitchFamily="34" charset="0"/>
                          <a:cs typeface="Arial" panose="020B0604020202020204" pitchFamily="34" charset="0"/>
                        </a:rPr>
                        <a:t>3</a:t>
                      </a:r>
                    </a:p>
                  </a:txBody>
                  <a:tcPr/>
                </a:tc>
                <a:tc>
                  <a:txBody>
                    <a:bodyPr/>
                    <a:lstStyle/>
                    <a:p>
                      <a:pPr algn="ctr"/>
                      <a:r>
                        <a:rPr lang="en-US" sz="2400" dirty="0">
                          <a:latin typeface="Arial" panose="020B0604020202020204" pitchFamily="34" charset="0"/>
                          <a:cs typeface="Arial" panose="020B0604020202020204" pitchFamily="34" charset="0"/>
                        </a:rPr>
                        <a:t>Peptidases and proteinases</a:t>
                      </a:r>
                      <a:r>
                        <a:rPr lang="mr-IN" sz="2400" dirty="0">
                          <a:latin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Kinase</a:t>
                      </a:r>
                    </a:p>
                  </a:txBody>
                  <a:tcPr/>
                </a:tc>
                <a:extLst>
                  <a:ext uri="{0D108BD9-81ED-4DB2-BD59-A6C34878D82A}">
                    <a16:rowId xmlns:a16="http://schemas.microsoft.com/office/drawing/2014/main" val="10003"/>
                  </a:ext>
                </a:extLst>
              </a:tr>
              <a:tr h="370840">
                <a:tc>
                  <a:txBody>
                    <a:bodyPr/>
                    <a:lstStyle/>
                    <a:p>
                      <a:pPr algn="ctr"/>
                      <a:r>
                        <a:rPr lang="en-US" sz="2400" dirty="0">
                          <a:latin typeface="Arial" panose="020B0604020202020204" pitchFamily="34" charset="0"/>
                          <a:cs typeface="Arial" panose="020B0604020202020204" pitchFamily="34" charset="0"/>
                        </a:rPr>
                        <a:t>4</a:t>
                      </a:r>
                    </a:p>
                  </a:txBody>
                  <a:tcPr/>
                </a:tc>
                <a:tc>
                  <a:txBody>
                    <a:bodyPr/>
                    <a:lstStyle/>
                    <a:p>
                      <a:pPr algn="ctr"/>
                      <a:r>
                        <a:rPr lang="en-US" sz="2400" dirty="0">
                          <a:latin typeface="Arial" panose="020B0604020202020204" pitchFamily="34" charset="0"/>
                          <a:cs typeface="Arial" panose="020B0604020202020204" pitchFamily="34" charset="0"/>
                        </a:rPr>
                        <a:t>A multifunctional</a:t>
                      </a:r>
                      <a:r>
                        <a:rPr lang="en-US" sz="2400" baseline="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molecule, adenosine</a:t>
                      </a:r>
                      <a:r>
                        <a:rPr lang="mr-IN" sz="2400" dirty="0">
                          <a:latin typeface="Arial" panose="020B0604020202020204" pitchFamily="34" charset="0"/>
                        </a:rPr>
                        <a:t>…</a:t>
                      </a:r>
                      <a:r>
                        <a:rPr lang="en-US" sz="2400" dirty="0">
                          <a:latin typeface="Arial" panose="020B0604020202020204" pitchFamily="34" charset="0"/>
                          <a:cs typeface="Arial" panose="020B0604020202020204" pitchFamily="34" charset="0"/>
                        </a:rPr>
                        <a:t> </a:t>
                      </a:r>
                    </a:p>
                  </a:txBody>
                  <a:tcPr/>
                </a:tc>
                <a:tc>
                  <a:txBody>
                    <a:bodyPr/>
                    <a:lstStyle/>
                    <a:p>
                      <a:pPr algn="ctr"/>
                      <a:r>
                        <a:rPr lang="en-US" sz="2400" dirty="0">
                          <a:latin typeface="Arial" panose="020B0604020202020204" pitchFamily="34" charset="0"/>
                          <a:cs typeface="Arial" panose="020B0604020202020204" pitchFamily="34" charset="0"/>
                        </a:rPr>
                        <a:t>Kinase</a:t>
                      </a:r>
                    </a:p>
                  </a:txBody>
                  <a:tcPr/>
                </a:tc>
                <a:extLst>
                  <a:ext uri="{0D108BD9-81ED-4DB2-BD59-A6C34878D82A}">
                    <a16:rowId xmlns:a16="http://schemas.microsoft.com/office/drawing/2014/main" val="10004"/>
                  </a:ext>
                </a:extLst>
              </a:tr>
              <a:tr h="370840">
                <a:tc>
                  <a:txBody>
                    <a:bodyPr/>
                    <a:lstStyle/>
                    <a:p>
                      <a:pPr algn="ctr"/>
                      <a:r>
                        <a:rPr lang="en-US" sz="2400" dirty="0">
                          <a:latin typeface="Arial" panose="020B0604020202020204" pitchFamily="34" charset="0"/>
                          <a:cs typeface="Arial" panose="020B0604020202020204" pitchFamily="34" charset="0"/>
                        </a:rPr>
                        <a:t>5</a:t>
                      </a:r>
                    </a:p>
                  </a:txBody>
                  <a:tcPr/>
                </a:tc>
                <a:tc>
                  <a:txBody>
                    <a:bodyPr/>
                    <a:lstStyle/>
                    <a:p>
                      <a:pPr algn="ctr"/>
                      <a:r>
                        <a:rPr lang="en-US" sz="2400" dirty="0">
                          <a:latin typeface="Arial" panose="020B0604020202020204" pitchFamily="34" charset="0"/>
                          <a:cs typeface="Arial" panose="020B0604020202020204" pitchFamily="34" charset="0"/>
                        </a:rPr>
                        <a:t>Chromatin modifying enzymes</a:t>
                      </a:r>
                      <a:r>
                        <a:rPr lang="mr-IN" sz="2400" dirty="0">
                          <a:latin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Kinase</a:t>
                      </a:r>
                    </a:p>
                  </a:txBody>
                  <a:tcPr/>
                </a:tc>
                <a:extLst>
                  <a:ext uri="{0D108BD9-81ED-4DB2-BD59-A6C34878D82A}">
                    <a16:rowId xmlns:a16="http://schemas.microsoft.com/office/drawing/2014/main" val="10005"/>
                  </a:ext>
                </a:extLst>
              </a:tr>
            </a:tbl>
          </a:graphicData>
        </a:graphic>
      </p:graphicFrame>
      <p:sp>
        <p:nvSpPr>
          <p:cNvPr id="7" name="Rectangle 6"/>
          <p:cNvSpPr/>
          <p:nvPr/>
        </p:nvSpPr>
        <p:spPr>
          <a:xfrm>
            <a:off x="1671144" y="2371338"/>
            <a:ext cx="9396248" cy="452088"/>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Arial" panose="020B0604020202020204" pitchFamily="34" charset="0"/>
              <a:cs typeface="Arial" panose="020B0604020202020204" pitchFamily="34" charset="0"/>
            </a:endParaRPr>
          </a:p>
        </p:txBody>
      </p:sp>
      <p:sp>
        <p:nvSpPr>
          <p:cNvPr id="15" name="Rectangle 14"/>
          <p:cNvSpPr/>
          <p:nvPr/>
        </p:nvSpPr>
        <p:spPr>
          <a:xfrm>
            <a:off x="1671144" y="2826919"/>
            <a:ext cx="9396247" cy="430887"/>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Arial" panose="020B0604020202020204" pitchFamily="34" charset="0"/>
              <a:cs typeface="Arial" panose="020B0604020202020204" pitchFamily="34" charset="0"/>
            </a:endParaRPr>
          </a:p>
        </p:txBody>
      </p:sp>
      <p:sp>
        <p:nvSpPr>
          <p:cNvPr id="16" name="Rectangle 15"/>
          <p:cNvSpPr/>
          <p:nvPr/>
        </p:nvSpPr>
        <p:spPr>
          <a:xfrm>
            <a:off x="1671142" y="3261299"/>
            <a:ext cx="9396248" cy="421949"/>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Arial" panose="020B0604020202020204" pitchFamily="34" charset="0"/>
              <a:cs typeface="Arial" panose="020B0604020202020204" pitchFamily="34" charset="0"/>
            </a:endParaRPr>
          </a:p>
        </p:txBody>
      </p:sp>
      <p:sp>
        <p:nvSpPr>
          <p:cNvPr id="17" name="Rectangle 16"/>
          <p:cNvSpPr/>
          <p:nvPr/>
        </p:nvSpPr>
        <p:spPr>
          <a:xfrm>
            <a:off x="1671143" y="3696740"/>
            <a:ext cx="9396247" cy="489428"/>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Arial" panose="020B0604020202020204" pitchFamily="34" charset="0"/>
              <a:cs typeface="Arial" panose="020B0604020202020204" pitchFamily="34" charset="0"/>
            </a:endParaRPr>
          </a:p>
        </p:txBody>
      </p:sp>
      <p:sp>
        <p:nvSpPr>
          <p:cNvPr id="18" name="Rectangle 17"/>
          <p:cNvSpPr/>
          <p:nvPr/>
        </p:nvSpPr>
        <p:spPr>
          <a:xfrm>
            <a:off x="1671143" y="4202678"/>
            <a:ext cx="9396248" cy="39497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Arial" panose="020B0604020202020204" pitchFamily="34" charset="0"/>
              <a:cs typeface="Arial" panose="020B0604020202020204" pitchFamily="34" charset="0"/>
            </a:endParaRPr>
          </a:p>
        </p:txBody>
      </p:sp>
      <p:sp>
        <p:nvSpPr>
          <p:cNvPr id="21" name="TextBox 20"/>
          <p:cNvSpPr txBox="1"/>
          <p:nvPr/>
        </p:nvSpPr>
        <p:spPr>
          <a:xfrm>
            <a:off x="2030970" y="4861796"/>
            <a:ext cx="3787750" cy="707886"/>
          </a:xfrm>
          <a:prstGeom prst="rect">
            <a:avLst/>
          </a:prstGeom>
          <a:noFill/>
          <a:ln w="38100">
            <a:solidFill>
              <a:srgbClr val="FF0000"/>
            </a:solidFill>
          </a:ln>
        </p:spPr>
        <p:txBody>
          <a:bodyPr wrap="square" rtlCol="0">
            <a:spAutoFit/>
          </a:bodyPr>
          <a:lstStyle/>
          <a:p>
            <a:r>
              <a:rPr lang="en-US" sz="2000" dirty="0">
                <a:latin typeface="Arial" panose="020B0604020202020204" pitchFamily="34" charset="0"/>
                <a:cs typeface="Arial" panose="020B0604020202020204" pitchFamily="34" charset="0"/>
              </a:rPr>
              <a:t>λ FID. V1(FID, </a:t>
            </a:r>
            <a:r>
              <a:rPr lang="en-US" sz="2000" dirty="0" err="1">
                <a:latin typeface="Arial" panose="020B0604020202020204" pitchFamily="34" charset="0"/>
                <a:cs typeface="Arial" panose="020B0604020202020204" pitchFamily="34" charset="0"/>
              </a:rPr>
              <a:t>Fname</a:t>
            </a:r>
            <a:r>
              <a:rPr lang="en-US" sz="2000" dirty="0">
                <a:latin typeface="Arial" panose="020B0604020202020204" pitchFamily="34" charset="0"/>
                <a:cs typeface="Arial" panose="020B0604020202020204" pitchFamily="34" charset="0"/>
              </a:rPr>
              <a:t>, Type) :- Family(FID, </a:t>
            </a:r>
            <a:r>
              <a:rPr lang="en-US" sz="2000" dirty="0" err="1">
                <a:latin typeface="Arial" panose="020B0604020202020204" pitchFamily="34" charset="0"/>
                <a:cs typeface="Arial" panose="020B0604020202020204" pitchFamily="34" charset="0"/>
              </a:rPr>
              <a:t>FName</a:t>
            </a:r>
            <a:r>
              <a:rPr lang="en-US" sz="2000" dirty="0">
                <a:latin typeface="Arial" panose="020B0604020202020204" pitchFamily="34" charset="0"/>
                <a:cs typeface="Arial" panose="020B0604020202020204" pitchFamily="34" charset="0"/>
              </a:rPr>
              <a:t>, Type)</a:t>
            </a:r>
          </a:p>
        </p:txBody>
      </p:sp>
      <p:sp>
        <p:nvSpPr>
          <p:cNvPr id="28" name="TextBox 27"/>
          <p:cNvSpPr txBox="1"/>
          <p:nvPr/>
        </p:nvSpPr>
        <p:spPr>
          <a:xfrm>
            <a:off x="6509219" y="4869766"/>
            <a:ext cx="3254891" cy="707886"/>
          </a:xfrm>
          <a:prstGeom prst="rect">
            <a:avLst/>
          </a:prstGeom>
          <a:noFill/>
          <a:ln w="38100">
            <a:solidFill>
              <a:srgbClr val="0000FF"/>
            </a:solidFill>
          </a:ln>
        </p:spPr>
        <p:txBody>
          <a:bodyPr wrap="square" rtlCol="0">
            <a:spAutoFit/>
          </a:bodyPr>
          <a:lstStyle/>
          <a:p>
            <a:r>
              <a:rPr lang="en-US" sz="2000" dirty="0">
                <a:latin typeface="Arial" panose="020B0604020202020204" pitchFamily="34" charset="0"/>
                <a:cs typeface="Arial" panose="020B0604020202020204" pitchFamily="34" charset="0"/>
              </a:rPr>
              <a:t>V2(FID, </a:t>
            </a:r>
            <a:r>
              <a:rPr lang="en-US" sz="2000" dirty="0" err="1">
                <a:latin typeface="Arial" panose="020B0604020202020204" pitchFamily="34" charset="0"/>
                <a:cs typeface="Arial" panose="020B0604020202020204" pitchFamily="34" charset="0"/>
              </a:rPr>
              <a:t>Fname</a:t>
            </a:r>
            <a:r>
              <a:rPr lang="en-US" sz="2000" dirty="0">
                <a:latin typeface="Arial" panose="020B0604020202020204" pitchFamily="34" charset="0"/>
                <a:cs typeface="Arial" panose="020B0604020202020204" pitchFamily="34" charset="0"/>
              </a:rPr>
              <a:t>, Type) :- Family(FID, </a:t>
            </a:r>
            <a:r>
              <a:rPr lang="en-US" sz="2000" dirty="0" err="1">
                <a:latin typeface="Arial" panose="020B0604020202020204" pitchFamily="34" charset="0"/>
                <a:cs typeface="Arial" panose="020B0604020202020204" pitchFamily="34" charset="0"/>
              </a:rPr>
              <a:t>FName</a:t>
            </a:r>
            <a:r>
              <a:rPr lang="en-US" sz="2000" dirty="0">
                <a:latin typeface="Arial" panose="020B0604020202020204" pitchFamily="34" charset="0"/>
                <a:cs typeface="Arial" panose="020B0604020202020204" pitchFamily="34" charset="0"/>
              </a:rPr>
              <a:t>, Type) </a:t>
            </a:r>
          </a:p>
        </p:txBody>
      </p:sp>
      <p:sp>
        <p:nvSpPr>
          <p:cNvPr id="9" name="TextBox 8"/>
          <p:cNvSpPr txBox="1"/>
          <p:nvPr/>
        </p:nvSpPr>
        <p:spPr>
          <a:xfrm>
            <a:off x="1958075" y="5617660"/>
            <a:ext cx="8913814" cy="1107996"/>
          </a:xfrm>
          <a:prstGeom prst="rect">
            <a:avLst/>
          </a:prstGeom>
          <a:noFill/>
        </p:spPr>
        <p:txBody>
          <a:bodyPr wrap="square" rtlCol="0">
            <a:spAutoFit/>
          </a:bodyPr>
          <a:lstStyle/>
          <a:p>
            <a:pPr algn="l"/>
            <a:r>
              <a:rPr lang="en-US" sz="2200" dirty="0">
                <a:latin typeface="Arial" panose="020B0604020202020204" pitchFamily="34" charset="0"/>
                <a:cs typeface="Arial" panose="020B0604020202020204" pitchFamily="34" charset="0"/>
              </a:rPr>
              <a:t>“Instantiated views”:  </a:t>
            </a:r>
          </a:p>
          <a:p>
            <a:pPr algn="l"/>
            <a:r>
              <a:rPr lang="en-US" sz="2200" dirty="0">
                <a:latin typeface="Arial" panose="020B0604020202020204" pitchFamily="34" charset="0"/>
                <a:cs typeface="Arial" panose="020B0604020202020204" pitchFamily="34" charset="0"/>
              </a:rPr>
              <a:t>V1(F, N, Ty)(1)</a:t>
            </a:r>
          </a:p>
          <a:p>
            <a:pPr algn="l"/>
            <a:r>
              <a:rPr lang="en-US" sz="2200" dirty="0">
                <a:latin typeface="Arial" panose="020B0604020202020204" pitchFamily="34" charset="0"/>
                <a:cs typeface="Arial" panose="020B0604020202020204" pitchFamily="34" charset="0"/>
              </a:rPr>
              <a:t>V1(F, N, Ty)(2)</a:t>
            </a:r>
          </a:p>
        </p:txBody>
      </p:sp>
      <p:sp>
        <p:nvSpPr>
          <p:cNvPr id="10" name="Slide Number Placeholder 9"/>
          <p:cNvSpPr>
            <a:spLocks noGrp="1"/>
          </p:cNvSpPr>
          <p:nvPr>
            <p:ph type="sldNum" sz="quarter" idx="12"/>
          </p:nvPr>
        </p:nvSpPr>
        <p:spPr/>
        <p:txBody>
          <a:bodyPr/>
          <a:lstStyle/>
          <a:p>
            <a:fld id="{55D7ED80-BF74-1C44-AAC9-385FDDE6205F}" type="slidenum">
              <a:rPr lang="en-US" smtClean="0">
                <a:latin typeface="Arial" panose="020B0604020202020204" pitchFamily="34" charset="0"/>
                <a:cs typeface="Arial" panose="020B0604020202020204" pitchFamily="34" charset="0"/>
              </a:rPr>
              <a:t>18</a:t>
            </a:fld>
            <a:endParaRPr lang="en-US">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7987808-449A-B44C-AF3E-50E6F2A2F82F}"/>
              </a:ext>
            </a:extLst>
          </p:cNvPr>
          <p:cNvSpPr txBox="1"/>
          <p:nvPr/>
        </p:nvSpPr>
        <p:spPr>
          <a:xfrm>
            <a:off x="4271230" y="1311692"/>
            <a:ext cx="3295602" cy="445270"/>
          </a:xfrm>
          <a:prstGeom prst="round2Same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160" b="1" dirty="0" err="1">
                <a:latin typeface="Arial" panose="020B0604020202020204" pitchFamily="34" charset="0"/>
                <a:cs typeface="Arial" panose="020B0604020202020204" pitchFamily="34" charset="0"/>
              </a:rPr>
              <a:t>Unparameterized</a:t>
            </a:r>
            <a:r>
              <a:rPr lang="en-US" sz="2160" b="1" dirty="0">
                <a:latin typeface="Arial" panose="020B0604020202020204" pitchFamily="34" charset="0"/>
                <a:cs typeface="Arial" panose="020B0604020202020204" pitchFamily="34" charset="0"/>
              </a:rPr>
              <a:t> views</a:t>
            </a:r>
          </a:p>
        </p:txBody>
      </p:sp>
      <p:sp>
        <p:nvSpPr>
          <p:cNvPr id="20" name="TextBox 19">
            <a:extLst>
              <a:ext uri="{FF2B5EF4-FFF2-40B4-BE49-F238E27FC236}">
                <a16:creationId xmlns:a16="http://schemas.microsoft.com/office/drawing/2014/main" id="{0D6219C5-EAB0-FC4C-95C7-AEBEAFFBCBAE}"/>
              </a:ext>
            </a:extLst>
          </p:cNvPr>
          <p:cNvSpPr txBox="1"/>
          <p:nvPr/>
        </p:nvSpPr>
        <p:spPr>
          <a:xfrm>
            <a:off x="4452346" y="1305386"/>
            <a:ext cx="2936294" cy="445270"/>
          </a:xfrm>
          <a:prstGeom prst="round2SameRect">
            <a:avLst/>
          </a:prstGeom>
          <a:ln>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2160" b="1" dirty="0">
                <a:latin typeface="Arial" panose="020B0604020202020204" pitchFamily="34" charset="0"/>
                <a:cs typeface="Arial" panose="020B0604020202020204" pitchFamily="34" charset="0"/>
              </a:rPr>
              <a:t>Parameterized views</a:t>
            </a:r>
          </a:p>
        </p:txBody>
      </p:sp>
      <p:graphicFrame>
        <p:nvGraphicFramePr>
          <p:cNvPr id="19" name="Table 18">
            <a:extLst>
              <a:ext uri="{FF2B5EF4-FFF2-40B4-BE49-F238E27FC236}">
                <a16:creationId xmlns:a16="http://schemas.microsoft.com/office/drawing/2014/main" id="{AA5CA383-7D8F-4A00-B915-4FC3B9B5BC9C}"/>
              </a:ext>
            </a:extLst>
          </p:cNvPr>
          <p:cNvGraphicFramePr>
            <a:graphicFrameLocks noGrp="1"/>
          </p:cNvGraphicFramePr>
          <p:nvPr>
            <p:extLst>
              <p:ext uri="{D42A27DB-BD31-4B8C-83A1-F6EECF244321}">
                <p14:modId xmlns:p14="http://schemas.microsoft.com/office/powerpoint/2010/main" val="1347842163"/>
              </p:ext>
            </p:extLst>
          </p:nvPr>
        </p:nvGraphicFramePr>
        <p:xfrm>
          <a:off x="4718692" y="5934566"/>
          <a:ext cx="6485417" cy="426720"/>
        </p:xfrm>
        <a:graphic>
          <a:graphicData uri="http://schemas.openxmlformats.org/drawingml/2006/table">
            <a:tbl>
              <a:tblPr bandRow="1">
                <a:tableStyleId>{F5AB1C69-6EDB-4FF4-983F-18BD219EF322}</a:tableStyleId>
              </a:tblPr>
              <a:tblGrid>
                <a:gridCol w="495700">
                  <a:extLst>
                    <a:ext uri="{9D8B030D-6E8A-4147-A177-3AD203B41FA5}">
                      <a16:colId xmlns:a16="http://schemas.microsoft.com/office/drawing/2014/main" val="194390059"/>
                    </a:ext>
                  </a:extLst>
                </a:gridCol>
                <a:gridCol w="4986528">
                  <a:extLst>
                    <a:ext uri="{9D8B030D-6E8A-4147-A177-3AD203B41FA5}">
                      <a16:colId xmlns:a16="http://schemas.microsoft.com/office/drawing/2014/main" val="489084211"/>
                    </a:ext>
                  </a:extLst>
                </a:gridCol>
                <a:gridCol w="1003189">
                  <a:extLst>
                    <a:ext uri="{9D8B030D-6E8A-4147-A177-3AD203B41FA5}">
                      <a16:colId xmlns:a16="http://schemas.microsoft.com/office/drawing/2014/main" val="2863350602"/>
                    </a:ext>
                  </a:extLst>
                </a:gridCol>
              </a:tblGrid>
              <a:tr h="370840">
                <a:tc>
                  <a:txBody>
                    <a:bodyPr/>
                    <a:lstStyle/>
                    <a:p>
                      <a:r>
                        <a:rPr lang="en-US" sz="2200" dirty="0">
                          <a:latin typeface="Arial" panose="020B0604020202020204" pitchFamily="34" charset="0"/>
                          <a:cs typeface="Arial" panose="020B0604020202020204" pitchFamily="34" charset="0"/>
                        </a:rPr>
                        <a:t>1</a:t>
                      </a:r>
                    </a:p>
                  </a:txBody>
                  <a:tcPr/>
                </a:tc>
                <a:tc>
                  <a:txBody>
                    <a:bodyPr/>
                    <a:lstStyle/>
                    <a:p>
                      <a:r>
                        <a:rPr lang="en-US" sz="2200" dirty="0" err="1">
                          <a:latin typeface="Arial" panose="020B0604020202020204" pitchFamily="34" charset="0"/>
                          <a:cs typeface="Arial" panose="020B0604020202020204" pitchFamily="34" charset="0"/>
                        </a:rPr>
                        <a:t>Glucagen</a:t>
                      </a:r>
                      <a:r>
                        <a:rPr lang="en-US" sz="2200" dirty="0">
                          <a:latin typeface="Arial" panose="020B0604020202020204" pitchFamily="34" charset="0"/>
                          <a:cs typeface="Arial" panose="020B0604020202020204" pitchFamily="34" charset="0"/>
                        </a:rPr>
                        <a:t> receptor</a:t>
                      </a:r>
                      <a:r>
                        <a:rPr lang="mr-IN" sz="2200" dirty="0">
                          <a:latin typeface="Arial" panose="020B0604020202020204" pitchFamily="34" charset="0"/>
                        </a:rPr>
                        <a:t>…</a:t>
                      </a:r>
                      <a:endParaRPr lang="en-US" sz="2200" dirty="0">
                        <a:latin typeface="Arial" panose="020B0604020202020204" pitchFamily="34" charset="0"/>
                        <a:cs typeface="Arial" panose="020B0604020202020204" pitchFamily="34" charset="0"/>
                      </a:endParaRPr>
                    </a:p>
                  </a:txBody>
                  <a:tcPr/>
                </a:tc>
                <a:tc>
                  <a:txBody>
                    <a:bodyPr/>
                    <a:lstStyle/>
                    <a:p>
                      <a:r>
                        <a:rPr lang="en-US" sz="2200" dirty="0">
                          <a:latin typeface="Arial" panose="020B0604020202020204" pitchFamily="34" charset="0"/>
                          <a:cs typeface="Arial" panose="020B0604020202020204" pitchFamily="34" charset="0"/>
                        </a:rPr>
                        <a:t>GPCR</a:t>
                      </a:r>
                    </a:p>
                  </a:txBody>
                  <a:tcPr/>
                </a:tc>
                <a:extLst>
                  <a:ext uri="{0D108BD9-81ED-4DB2-BD59-A6C34878D82A}">
                    <a16:rowId xmlns:a16="http://schemas.microsoft.com/office/drawing/2014/main" val="3894177120"/>
                  </a:ext>
                </a:extLst>
              </a:tr>
            </a:tbl>
          </a:graphicData>
        </a:graphic>
      </p:graphicFrame>
      <p:graphicFrame>
        <p:nvGraphicFramePr>
          <p:cNvPr id="22" name="Table 21">
            <a:extLst>
              <a:ext uri="{FF2B5EF4-FFF2-40B4-BE49-F238E27FC236}">
                <a16:creationId xmlns:a16="http://schemas.microsoft.com/office/drawing/2014/main" id="{1E57E7F0-E5A0-4530-AB1B-7DF1E7F89E3E}"/>
              </a:ext>
            </a:extLst>
          </p:cNvPr>
          <p:cNvGraphicFramePr>
            <a:graphicFrameLocks noGrp="1"/>
          </p:cNvGraphicFramePr>
          <p:nvPr>
            <p:extLst>
              <p:ext uri="{D42A27DB-BD31-4B8C-83A1-F6EECF244321}">
                <p14:modId xmlns:p14="http://schemas.microsoft.com/office/powerpoint/2010/main" val="1864412680"/>
              </p:ext>
            </p:extLst>
          </p:nvPr>
        </p:nvGraphicFramePr>
        <p:xfrm>
          <a:off x="4718692" y="6378244"/>
          <a:ext cx="6485417" cy="396240"/>
        </p:xfrm>
        <a:graphic>
          <a:graphicData uri="http://schemas.openxmlformats.org/drawingml/2006/table">
            <a:tbl>
              <a:tblPr bandRow="1">
                <a:tableStyleId>{F5AB1C69-6EDB-4FF4-983F-18BD219EF322}</a:tableStyleId>
              </a:tblPr>
              <a:tblGrid>
                <a:gridCol w="486556">
                  <a:extLst>
                    <a:ext uri="{9D8B030D-6E8A-4147-A177-3AD203B41FA5}">
                      <a16:colId xmlns:a16="http://schemas.microsoft.com/office/drawing/2014/main" val="2254651949"/>
                    </a:ext>
                  </a:extLst>
                </a:gridCol>
                <a:gridCol w="5007429">
                  <a:extLst>
                    <a:ext uri="{9D8B030D-6E8A-4147-A177-3AD203B41FA5}">
                      <a16:colId xmlns:a16="http://schemas.microsoft.com/office/drawing/2014/main" val="2827478389"/>
                    </a:ext>
                  </a:extLst>
                </a:gridCol>
                <a:gridCol w="991432">
                  <a:extLst>
                    <a:ext uri="{9D8B030D-6E8A-4147-A177-3AD203B41FA5}">
                      <a16:colId xmlns:a16="http://schemas.microsoft.com/office/drawing/2014/main" val="3487562389"/>
                    </a:ext>
                  </a:extLst>
                </a:gridCol>
              </a:tblGrid>
              <a:tr h="370840">
                <a:tc>
                  <a:txBody>
                    <a:bodyPr/>
                    <a:lstStyle/>
                    <a:p>
                      <a:r>
                        <a:rPr lang="en-US" sz="2000" dirty="0">
                          <a:latin typeface="Arial" panose="020B0604020202020204" pitchFamily="34" charset="0"/>
                          <a:cs typeface="Arial" panose="020B0604020202020204" pitchFamily="34" charset="0"/>
                        </a:rPr>
                        <a:t>2</a:t>
                      </a:r>
                    </a:p>
                  </a:txBody>
                  <a:tcPr/>
                </a:tc>
                <a:tc>
                  <a:txBody>
                    <a:bodyPr/>
                    <a:lstStyle/>
                    <a:p>
                      <a:r>
                        <a:rPr lang="en-US" sz="2000" dirty="0">
                          <a:latin typeface="Arial" panose="020B0604020202020204" pitchFamily="34" charset="0"/>
                          <a:cs typeface="Arial" panose="020B0604020202020204" pitchFamily="34" charset="0"/>
                        </a:rPr>
                        <a:t>CLR (calcitonin receptor-like receptor) </a:t>
                      </a:r>
                      <a:r>
                        <a:rPr lang="mr-IN" sz="2000" dirty="0">
                          <a:latin typeface="Arial" panose="020B0604020202020204" pitchFamily="34" charset="0"/>
                        </a:rPr>
                        <a:t>…</a:t>
                      </a:r>
                      <a:endParaRPr lang="en-US" sz="2000" dirty="0">
                        <a:latin typeface="Arial" panose="020B0604020202020204" pitchFamily="34" charset="0"/>
                        <a:cs typeface="Arial" panose="020B0604020202020204" pitchFamily="34" charset="0"/>
                      </a:endParaRPr>
                    </a:p>
                  </a:txBody>
                  <a:tcPr/>
                </a:tc>
                <a:tc>
                  <a:txBody>
                    <a:bodyPr/>
                    <a:lstStyle/>
                    <a:p>
                      <a:r>
                        <a:rPr lang="en-US" sz="2000" dirty="0">
                          <a:latin typeface="Arial" panose="020B0604020202020204" pitchFamily="34" charset="0"/>
                          <a:cs typeface="Arial" panose="020B0604020202020204" pitchFamily="34" charset="0"/>
                        </a:rPr>
                        <a:t>GPCR</a:t>
                      </a:r>
                    </a:p>
                  </a:txBody>
                  <a:tcPr/>
                </a:tc>
                <a:extLst>
                  <a:ext uri="{0D108BD9-81ED-4DB2-BD59-A6C34878D82A}">
                    <a16:rowId xmlns:a16="http://schemas.microsoft.com/office/drawing/2014/main" val="2350583387"/>
                  </a:ext>
                </a:extLst>
              </a:tr>
            </a:tbl>
          </a:graphicData>
        </a:graphic>
      </p:graphicFrame>
      <p:sp>
        <p:nvSpPr>
          <p:cNvPr id="5" name="Rectangle 4"/>
          <p:cNvSpPr/>
          <p:nvPr/>
        </p:nvSpPr>
        <p:spPr>
          <a:xfrm>
            <a:off x="1744981" y="2350885"/>
            <a:ext cx="9206880" cy="2276785"/>
          </a:xfrm>
          <a:prstGeom prst="rect">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2636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17" grpId="0" animBg="1"/>
      <p:bldP spid="18" grpId="0" animBg="1"/>
      <p:bldP spid="21" grpId="0" animBg="1"/>
      <p:bldP spid="28" grpId="0" animBg="1"/>
      <p:bldP spid="28" grpId="1" animBg="1"/>
      <p:bldP spid="11" grpId="0" animBg="1"/>
      <p:bldP spid="11" grpId="1" animBg="1"/>
      <p:bldP spid="20" grpId="0" animBg="1"/>
      <p:bldP spid="5" grpId="0" animBg="1"/>
      <p:bldP spid="5"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Citation query and function</a:t>
            </a:r>
          </a:p>
        </p:txBody>
      </p:sp>
      <p:sp>
        <p:nvSpPr>
          <p:cNvPr id="3" name="Content Placeholder 2" descr=" 3"/>
          <p:cNvSpPr>
            <a:spLocks noGrp="1"/>
          </p:cNvSpPr>
          <p:nvPr>
            <p:ph idx="1"/>
          </p:nvPr>
        </p:nvSpPr>
        <p:spPr>
          <a:xfrm>
            <a:off x="1484314" y="1873956"/>
            <a:ext cx="10018713" cy="4390540"/>
          </a:xfrm>
        </p:spPr>
        <p:txBody>
          <a:bodyPr>
            <a:normAutofit/>
          </a:bodyPr>
          <a:lstStyle/>
          <a:p>
            <a:r>
              <a:rPr lang="en-US" sz="2400" dirty="0">
                <a:solidFill>
                  <a:srgbClr val="FF0000"/>
                </a:solidFill>
                <a:latin typeface="Arial" panose="020B0604020202020204" pitchFamily="34" charset="0"/>
                <a:ea typeface="Tahoma" panose="020B0604030504040204" pitchFamily="34" charset="0"/>
                <a:cs typeface="Arial" panose="020B0604020202020204" pitchFamily="34" charset="0"/>
              </a:rPr>
              <a:t>Citation query</a:t>
            </a:r>
            <a:r>
              <a:rPr lang="en-US" sz="2400" dirty="0">
                <a:latin typeface="Arial" panose="020B0604020202020204" pitchFamily="34" charset="0"/>
                <a:ea typeface="Tahoma" panose="020B0604030504040204" pitchFamily="34" charset="0"/>
                <a:cs typeface="Arial" panose="020B0604020202020204" pitchFamily="34" charset="0"/>
              </a:rPr>
              <a:t>: defines snippets of information to be included in the citation</a:t>
            </a:r>
          </a:p>
          <a:p>
            <a:pPr lvl="1">
              <a:buClr>
                <a:srgbClr val="90C226"/>
              </a:buClr>
            </a:pPr>
            <a:r>
              <a:rPr lang="en-US" sz="2200" dirty="0">
                <a:latin typeface="Arial" panose="020B0604020202020204" pitchFamily="34" charset="0"/>
                <a:ea typeface="Tahoma" panose="020B0604030504040204" pitchFamily="34" charset="0"/>
                <a:cs typeface="Arial" panose="020B0604020202020204" pitchFamily="34" charset="0"/>
              </a:rPr>
              <a:t>E.g. Citation query to V1</a:t>
            </a:r>
            <a:endParaRPr lang="en-US" sz="2200" dirty="0">
              <a:solidFill>
                <a:srgbClr val="FF0000"/>
              </a:solidFill>
              <a:latin typeface="Arial" panose="020B0604020202020204" pitchFamily="34" charset="0"/>
              <a:ea typeface="Tahoma" panose="020B0604030504040204" pitchFamily="34" charset="0"/>
              <a:cs typeface="Arial" panose="020B0604020202020204" pitchFamily="34" charset="0"/>
            </a:endParaRPr>
          </a:p>
          <a:p>
            <a:pPr lvl="2">
              <a:buClr>
                <a:srgbClr val="90C226"/>
              </a:buClr>
            </a:pPr>
            <a:r>
              <a:rPr lang="en-US" sz="1800" dirty="0">
                <a:latin typeface="Arial" panose="020B0604020202020204" pitchFamily="34" charset="0"/>
                <a:ea typeface="Tahoma" panose="020B0604030504040204" pitchFamily="34" charset="0"/>
                <a:cs typeface="Arial" panose="020B0604020202020204" pitchFamily="34" charset="0"/>
              </a:rPr>
              <a:t>λ FID. C</a:t>
            </a:r>
            <a:r>
              <a:rPr lang="en-US" sz="1800" baseline="-25000" dirty="0">
                <a:latin typeface="Arial" panose="020B0604020202020204" pitchFamily="34" charset="0"/>
                <a:ea typeface="Tahoma" panose="020B0604030504040204" pitchFamily="34" charset="0"/>
                <a:cs typeface="Arial" panose="020B0604020202020204" pitchFamily="34" charset="0"/>
              </a:rPr>
              <a:t>V1</a:t>
            </a:r>
            <a:r>
              <a:rPr lang="en-US" sz="1800" dirty="0">
                <a:latin typeface="Arial" panose="020B0604020202020204" pitchFamily="34" charset="0"/>
                <a:ea typeface="Tahoma" panose="020B0604030504040204" pitchFamily="34" charset="0"/>
                <a:cs typeface="Arial" panose="020B0604020202020204" pitchFamily="34" charset="0"/>
              </a:rPr>
              <a:t>(FN, LN) :- Family(FID, </a:t>
            </a:r>
            <a:r>
              <a:rPr lang="en-US" sz="1800" dirty="0" err="1">
                <a:latin typeface="Arial" panose="020B0604020202020204" pitchFamily="34" charset="0"/>
                <a:ea typeface="Tahoma" panose="020B0604030504040204" pitchFamily="34" charset="0"/>
                <a:cs typeface="Arial" panose="020B0604020202020204" pitchFamily="34" charset="0"/>
              </a:rPr>
              <a:t>FName</a:t>
            </a:r>
            <a:r>
              <a:rPr lang="en-US" sz="1800" dirty="0">
                <a:latin typeface="Arial" panose="020B0604020202020204" pitchFamily="34" charset="0"/>
                <a:ea typeface="Tahoma" panose="020B0604030504040204" pitchFamily="34" charset="0"/>
                <a:cs typeface="Arial" panose="020B0604020202020204" pitchFamily="34" charset="0"/>
              </a:rPr>
              <a:t>, Type), Contributor2Family(FID, FN, SN)</a:t>
            </a:r>
          </a:p>
          <a:p>
            <a:pPr>
              <a:buClr>
                <a:srgbClr val="90C226"/>
              </a:buClr>
            </a:pPr>
            <a:r>
              <a:rPr lang="en-US" sz="2400" dirty="0">
                <a:solidFill>
                  <a:srgbClr val="FF0000"/>
                </a:solidFill>
                <a:latin typeface="Arial" panose="020B0604020202020204" pitchFamily="34" charset="0"/>
                <a:ea typeface="Tahoma" panose="020B0604030504040204" pitchFamily="34" charset="0"/>
                <a:cs typeface="Arial" panose="020B0604020202020204" pitchFamily="34" charset="0"/>
              </a:rPr>
              <a:t>Citation function</a:t>
            </a:r>
            <a:r>
              <a:rPr lang="en-US" sz="2400" dirty="0">
                <a:solidFill>
                  <a:srgbClr val="3D679A"/>
                </a:solidFill>
                <a:latin typeface="Arial" panose="020B0604020202020204" pitchFamily="34" charset="0"/>
                <a:ea typeface="Tahoma" panose="020B0604030504040204" pitchFamily="34" charset="0"/>
                <a:cs typeface="Arial" panose="020B0604020202020204" pitchFamily="34" charset="0"/>
              </a:rPr>
              <a:t>:</a:t>
            </a:r>
            <a:r>
              <a:rPr lang="en-US" sz="2400" dirty="0">
                <a:solidFill>
                  <a:srgbClr val="FF0000"/>
                </a:solidFill>
                <a:latin typeface="Arial" panose="020B0604020202020204" pitchFamily="34" charset="0"/>
                <a:ea typeface="Tahoma" panose="020B0604030504040204" pitchFamily="34" charset="0"/>
                <a:cs typeface="Arial" panose="020B0604020202020204" pitchFamily="34" charset="0"/>
              </a:rPr>
              <a:t> </a:t>
            </a:r>
            <a:r>
              <a:rPr lang="en-US" sz="2400" dirty="0">
                <a:latin typeface="Arial" panose="020B0604020202020204" pitchFamily="34" charset="0"/>
                <a:ea typeface="Tahoma" panose="020B0604030504040204" pitchFamily="34" charset="0"/>
                <a:cs typeface="Arial" panose="020B0604020202020204" pitchFamily="34" charset="0"/>
              </a:rPr>
              <a:t>specifies how to construct the citation using snippets of information</a:t>
            </a:r>
          </a:p>
          <a:p>
            <a:pPr lvl="1">
              <a:buClr>
                <a:srgbClr val="90C226"/>
              </a:buClr>
            </a:pPr>
            <a:r>
              <a:rPr lang="en-US" sz="2200" dirty="0">
                <a:latin typeface="Arial" panose="020B0604020202020204" pitchFamily="34" charset="0"/>
                <a:ea typeface="Tahoma" panose="020B0604030504040204" pitchFamily="34" charset="0"/>
                <a:cs typeface="Arial" panose="020B0604020202020204" pitchFamily="34" charset="0"/>
              </a:rPr>
              <a:t>E.g. JSON-formatted citations:</a:t>
            </a:r>
          </a:p>
          <a:p>
            <a:pPr lvl="2">
              <a:buClr>
                <a:srgbClr val="90C226"/>
              </a:buClr>
            </a:pPr>
            <a:r>
              <a:rPr lang="en-US" sz="2000" dirty="0">
                <a:latin typeface="Arial" panose="020B0604020202020204" pitchFamily="34" charset="0"/>
                <a:ea typeface="Tahoma" panose="020B0604030504040204" pitchFamily="34" charset="0"/>
                <a:cs typeface="Arial" panose="020B0604020202020204" pitchFamily="34" charset="0"/>
              </a:rPr>
              <a:t>[contributor:</a:t>
            </a:r>
            <a:r>
              <a:rPr lang="en-US" sz="2000" dirty="0">
                <a:solidFill>
                  <a:srgbClr val="0B4183"/>
                </a:solidFill>
                <a:latin typeface="Arial" panose="020B0604020202020204" pitchFamily="34" charset="0"/>
                <a:ea typeface="Tahoma" panose="020B0604030504040204" pitchFamily="34" charset="0"/>
                <a:cs typeface="Arial" panose="020B0604020202020204" pitchFamily="34" charset="0"/>
              </a:rPr>
              <a:t> {</a:t>
            </a:r>
            <a:r>
              <a:rPr lang="en-US" sz="2000" dirty="0">
                <a:solidFill>
                  <a:srgbClr val="0CB458"/>
                </a:solidFill>
                <a:latin typeface="Arial" panose="020B0604020202020204" pitchFamily="34" charset="0"/>
                <a:ea typeface="Tahoma" panose="020B0604030504040204" pitchFamily="34" charset="0"/>
                <a:cs typeface="Arial" panose="020B0604020202020204" pitchFamily="34" charset="0"/>
              </a:rPr>
              <a:t>‘Anthony P. Davenport’, ‘Tom I. Bonner’, ‘Janet J. Maguire’, ‘Rebecca Hills’, ‘Edward Rosser’</a:t>
            </a:r>
            <a:r>
              <a:rPr lang="en-US" sz="2000" dirty="0">
                <a:solidFill>
                  <a:srgbClr val="0B4183"/>
                </a:solidFill>
                <a:latin typeface="Arial" panose="020B0604020202020204" pitchFamily="34" charset="0"/>
                <a:ea typeface="Tahoma" panose="020B0604030504040204" pitchFamily="34" charset="0"/>
                <a:cs typeface="Arial" panose="020B0604020202020204" pitchFamily="34" charset="0"/>
              </a:rPr>
              <a:t>}, database: ‘</a:t>
            </a:r>
            <a:r>
              <a:rPr lang="en-US" sz="2000" dirty="0">
                <a:solidFill>
                  <a:srgbClr val="A93023"/>
                </a:solidFill>
                <a:latin typeface="Arial" panose="020B0604020202020204" pitchFamily="34" charset="0"/>
                <a:ea typeface="Tahoma" panose="020B0604030504040204" pitchFamily="34" charset="0"/>
                <a:cs typeface="Arial" panose="020B0604020202020204" pitchFamily="34" charset="0"/>
              </a:rPr>
              <a:t>IUPHAR</a:t>
            </a:r>
            <a:r>
              <a:rPr lang="en-US" sz="2000" dirty="0">
                <a:solidFill>
                  <a:srgbClr val="0B4183"/>
                </a:solidFill>
                <a:latin typeface="Arial" panose="020B0604020202020204" pitchFamily="34" charset="0"/>
                <a:ea typeface="Tahoma" panose="020B0604030504040204" pitchFamily="34" charset="0"/>
                <a:cs typeface="Arial" panose="020B0604020202020204" pitchFamily="34" charset="0"/>
              </a:rPr>
              <a:t>’]</a:t>
            </a:r>
          </a:p>
        </p:txBody>
      </p:sp>
      <p:sp>
        <p:nvSpPr>
          <p:cNvPr id="4" name="Slide Number Placeholder 3">
            <a:extLst>
              <a:ext uri="{FF2B5EF4-FFF2-40B4-BE49-F238E27FC236}">
                <a16:creationId xmlns:a16="http://schemas.microsoft.com/office/drawing/2014/main" id="{0D5C209A-8DE9-4B3F-B2B1-75BDCCF6F9D3}"/>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19</a:t>
            </a:fld>
            <a:endParaRPr lang="en-GB">
              <a:latin typeface="Arial" panose="020B0604020202020204" pitchFamily="34" charset="0"/>
              <a:cs typeface="Arial" panose="020B0604020202020204" pitchFamily="34" charset="0"/>
            </a:endParaRPr>
          </a:p>
        </p:txBody>
      </p:sp>
      <p:sp>
        <p:nvSpPr>
          <p:cNvPr id="5" name="TextBox 4"/>
          <p:cNvSpPr txBox="1"/>
          <p:nvPr/>
        </p:nvSpPr>
        <p:spPr>
          <a:xfrm>
            <a:off x="2707271" y="1740902"/>
            <a:ext cx="8103244"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0" lvl="2"/>
            <a:r>
              <a:rPr lang="en-US" sz="2400" dirty="0" err="1">
                <a:latin typeface="Arial" panose="020B0604020202020204" pitchFamily="34" charset="0"/>
                <a:ea typeface="Tahoma" panose="020B0604030504040204" pitchFamily="34" charset="0"/>
                <a:cs typeface="Arial" panose="020B0604020202020204" pitchFamily="34" charset="0"/>
              </a:rPr>
              <a:t>λ</a:t>
            </a:r>
            <a:r>
              <a:rPr lang="en-US" sz="2400" dirty="0">
                <a:latin typeface="Arial" panose="020B0604020202020204" pitchFamily="34" charset="0"/>
                <a:ea typeface="Tahoma" panose="020B0604030504040204" pitchFamily="34" charset="0"/>
                <a:cs typeface="Arial" panose="020B0604020202020204" pitchFamily="34" charset="0"/>
              </a:rPr>
              <a:t> FID. V1(FID, </a:t>
            </a:r>
            <a:r>
              <a:rPr lang="en-US" sz="2400" dirty="0" err="1">
                <a:latin typeface="Arial" panose="020B0604020202020204" pitchFamily="34" charset="0"/>
                <a:ea typeface="Tahoma" panose="020B0604030504040204" pitchFamily="34" charset="0"/>
                <a:cs typeface="Arial" panose="020B0604020202020204" pitchFamily="34" charset="0"/>
              </a:rPr>
              <a:t>Fname</a:t>
            </a:r>
            <a:r>
              <a:rPr lang="en-US" sz="2400" dirty="0">
                <a:latin typeface="Arial" panose="020B0604020202020204" pitchFamily="34" charset="0"/>
                <a:ea typeface="Tahoma" panose="020B0604030504040204" pitchFamily="34" charset="0"/>
                <a:cs typeface="Arial" panose="020B0604020202020204" pitchFamily="34" charset="0"/>
              </a:rPr>
              <a:t>, Type) :- Family(FID, </a:t>
            </a:r>
            <a:r>
              <a:rPr lang="en-US" sz="2400" dirty="0" err="1">
                <a:latin typeface="Arial" panose="020B0604020202020204" pitchFamily="34" charset="0"/>
                <a:ea typeface="Tahoma" panose="020B0604030504040204" pitchFamily="34" charset="0"/>
                <a:cs typeface="Arial" panose="020B0604020202020204" pitchFamily="34" charset="0"/>
              </a:rPr>
              <a:t>FName</a:t>
            </a:r>
            <a:r>
              <a:rPr lang="en-US" sz="2400" dirty="0">
                <a:latin typeface="Arial" panose="020B0604020202020204" pitchFamily="34" charset="0"/>
                <a:ea typeface="Tahoma" panose="020B0604030504040204" pitchFamily="34" charset="0"/>
                <a:cs typeface="Arial" panose="020B0604020202020204" pitchFamily="34" charset="0"/>
              </a:rPr>
              <a:t>, Type)</a:t>
            </a:r>
          </a:p>
        </p:txBody>
      </p:sp>
    </p:spTree>
    <p:extLst>
      <p:ext uri="{BB962C8B-B14F-4D97-AF65-F5344CB8AC3E}">
        <p14:creationId xmlns:p14="http://schemas.microsoft.com/office/powerpoint/2010/main" val="3805834166"/>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1024151" y="200888"/>
            <a:ext cx="10018713" cy="1307706"/>
          </a:xfrm>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Publication in the Digital Era</a:t>
            </a:r>
          </a:p>
        </p:txBody>
      </p:sp>
      <p:sp>
        <p:nvSpPr>
          <p:cNvPr id="3" name="Content Placeholder 2" descr=" 3"/>
          <p:cNvSpPr>
            <a:spLocks noGrp="1"/>
          </p:cNvSpPr>
          <p:nvPr>
            <p:ph idx="1"/>
          </p:nvPr>
        </p:nvSpPr>
        <p:spPr>
          <a:xfrm>
            <a:off x="945457" y="1622060"/>
            <a:ext cx="6288293" cy="4258198"/>
          </a:xfrm>
        </p:spPr>
        <p:txBody>
          <a:bodyPr>
            <a:normAutofit/>
          </a:bodyPr>
          <a:lstStyle/>
          <a:p>
            <a:pPr>
              <a:buClr>
                <a:srgbClr val="90C226"/>
              </a:buClr>
            </a:pPr>
            <a:r>
              <a:rPr lang="en-US" sz="2400" dirty="0">
                <a:latin typeface="Arial" panose="020B0604020202020204" pitchFamily="34" charset="0"/>
                <a:ea typeface="Tahoma" panose="020B0604030504040204" pitchFamily="34" charset="0"/>
                <a:cs typeface="Arial" panose="020B0604020202020204" pitchFamily="34" charset="0"/>
              </a:rPr>
              <a:t>More and more scientific databases</a:t>
            </a:r>
          </a:p>
          <a:p>
            <a:pPr lvl="1">
              <a:buClr>
                <a:srgbClr val="90C226"/>
              </a:buClr>
            </a:pPr>
            <a:r>
              <a:rPr lang="en-US" sz="2200">
                <a:latin typeface="Arial" panose="020B0604020202020204" pitchFamily="34" charset="0"/>
                <a:ea typeface="Tahoma" panose="020B0604030504040204" pitchFamily="34" charset="0"/>
                <a:cs typeface="Arial" panose="020B0604020202020204" pitchFamily="34" charset="0"/>
              </a:rPr>
              <a:t>Published online</a:t>
            </a:r>
            <a:endParaRPr lang="en-US" sz="2200" dirty="0">
              <a:latin typeface="Arial" panose="020B0604020202020204" pitchFamily="34" charset="0"/>
              <a:ea typeface="Tahoma" panose="020B0604030504040204" pitchFamily="34" charset="0"/>
              <a:cs typeface="Arial" panose="020B0604020202020204" pitchFamily="34" charset="0"/>
            </a:endParaRPr>
          </a:p>
          <a:p>
            <a:pPr lvl="1">
              <a:buClr>
                <a:srgbClr val="90C226"/>
              </a:buClr>
            </a:pPr>
            <a:r>
              <a:rPr lang="en-US" sz="2200" dirty="0">
                <a:latin typeface="Arial" panose="020B0604020202020204" pitchFamily="34" charset="0"/>
                <a:ea typeface="Tahoma" panose="020B0604030504040204" pitchFamily="34" charset="0"/>
                <a:cs typeface="Arial" panose="020B0604020202020204" pitchFamily="34" charset="0"/>
              </a:rPr>
              <a:t>Curated by large communities</a:t>
            </a:r>
          </a:p>
          <a:p>
            <a:pPr lvl="1">
              <a:buClr>
                <a:srgbClr val="90C226"/>
              </a:buClr>
            </a:pPr>
            <a:r>
              <a:rPr lang="en-US" sz="2200" dirty="0">
                <a:latin typeface="Arial" panose="020B0604020202020204" pitchFamily="34" charset="0"/>
                <a:ea typeface="Tahoma" panose="020B0604030504040204" pitchFamily="34" charset="0"/>
                <a:cs typeface="Arial" panose="020B0604020202020204" pitchFamily="34" charset="0"/>
              </a:rPr>
              <a:t>Complex, structured, and evolving</a:t>
            </a:r>
          </a:p>
          <a:p>
            <a:pPr lvl="1">
              <a:buClr>
                <a:srgbClr val="90C226"/>
              </a:buClr>
            </a:pPr>
            <a:r>
              <a:rPr lang="en-US" sz="2200" dirty="0">
                <a:latin typeface="Arial" panose="020B0604020202020204" pitchFamily="34" charset="0"/>
                <a:ea typeface="Tahoma" panose="020B0604030504040204" pitchFamily="34" charset="0"/>
                <a:cs typeface="Arial" panose="020B0604020202020204" pitchFamily="34" charset="0"/>
              </a:rPr>
              <a:t>Contributors need to be acknowledged</a:t>
            </a:r>
          </a:p>
          <a:p>
            <a:pPr>
              <a:buClr>
                <a:srgbClr val="90C226"/>
              </a:buClr>
            </a:pPr>
            <a:endParaRPr lang="en-US" sz="2400" dirty="0">
              <a:latin typeface="Arial" panose="020B0604020202020204" pitchFamily="34" charset="0"/>
              <a:ea typeface="Tahoma" panose="020B0604030504040204" pitchFamily="34" charset="0"/>
              <a:cs typeface="Arial" panose="020B0604020202020204" pitchFamily="34" charset="0"/>
            </a:endParaRPr>
          </a:p>
          <a:p>
            <a:pPr>
              <a:buClr>
                <a:srgbClr val="90C226"/>
              </a:buClr>
              <a:buFont typeface="Wingdings" charset="2"/>
              <a:buChar char="Ø"/>
            </a:pPr>
            <a:r>
              <a:rPr lang="en-US" sz="2400" b="1" dirty="0">
                <a:latin typeface="Arial" panose="020B0604020202020204" pitchFamily="34" charset="0"/>
                <a:ea typeface="Tahoma" panose="020B0604030504040204" pitchFamily="34" charset="0"/>
                <a:cs typeface="Arial" panose="020B0604020202020204" pitchFamily="34" charset="0"/>
              </a:rPr>
              <a:t>How should data extracted from a database be cited?</a:t>
            </a:r>
          </a:p>
        </p:txBody>
      </p:sp>
      <p:pic>
        <p:nvPicPr>
          <p:cNvPr id="4" name="Picture 3" descr=" 8">
            <a:extLst>
              <a:ext uri="{FF2B5EF4-FFF2-40B4-BE49-F238E27FC236}">
                <a16:creationId xmlns:a16="http://schemas.microsoft.com/office/drawing/2014/main" id="{4E9FF165-A96B-43C6-98D9-733F50151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2366" y="1622060"/>
            <a:ext cx="3986180" cy="1066800"/>
          </a:xfrm>
          <a:prstGeom prst="rect">
            <a:avLst/>
          </a:prstGeom>
        </p:spPr>
      </p:pic>
      <p:pic>
        <p:nvPicPr>
          <p:cNvPr id="5" name="Picture 4" descr=" 10">
            <a:extLst>
              <a:ext uri="{FF2B5EF4-FFF2-40B4-BE49-F238E27FC236}">
                <a16:creationId xmlns:a16="http://schemas.microsoft.com/office/drawing/2014/main" id="{4F17DF0E-67F8-452A-A57D-14A4E48884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9385" y="3145275"/>
            <a:ext cx="4088215" cy="1066062"/>
          </a:xfrm>
          <a:prstGeom prst="rect">
            <a:avLst/>
          </a:prstGeom>
        </p:spPr>
      </p:pic>
      <p:pic>
        <p:nvPicPr>
          <p:cNvPr id="6" name="Picture 5" descr=" 12">
            <a:extLst>
              <a:ext uri="{FF2B5EF4-FFF2-40B4-BE49-F238E27FC236}">
                <a16:creationId xmlns:a16="http://schemas.microsoft.com/office/drawing/2014/main" id="{4873F34B-23D3-4042-9F94-29D8B136D7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2366" y="4697478"/>
            <a:ext cx="4005234" cy="1409897"/>
          </a:xfrm>
          <a:prstGeom prst="rect">
            <a:avLst/>
          </a:prstGeom>
        </p:spPr>
      </p:pic>
      <p:sp>
        <p:nvSpPr>
          <p:cNvPr id="7" name="Slide Number Placeholder 6">
            <a:extLst>
              <a:ext uri="{FF2B5EF4-FFF2-40B4-BE49-F238E27FC236}">
                <a16:creationId xmlns:a16="http://schemas.microsoft.com/office/drawing/2014/main" id="{73CCC1F5-0F9A-490B-8371-C138CF658EA9}"/>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2</a:t>
            </a:fld>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2129661"/>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6B9B4-F428-4882-A0E9-2A887A8B3479}"/>
              </a:ext>
            </a:extLst>
          </p:cNvPr>
          <p:cNvSpPr>
            <a:spLocks noGrp="1"/>
          </p:cNvSpPr>
          <p:nvPr>
            <p:ph type="title"/>
          </p:nvPr>
        </p:nvSpPr>
        <p:spPr/>
        <p:txBody>
          <a:bodyPr/>
          <a:lstStyle/>
          <a:p>
            <a:endParaRPr lang="en-US">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E949521-E81E-4872-92D6-59D458FC6B23}"/>
              </a:ext>
            </a:extLst>
          </p:cNvPr>
          <p:cNvSpPr>
            <a:spLocks noGrp="1"/>
          </p:cNvSpPr>
          <p:nvPr>
            <p:ph idx="1"/>
          </p:nvPr>
        </p:nvSpPr>
        <p:spPr>
          <a:xfrm>
            <a:off x="2336157" y="967177"/>
            <a:ext cx="8373830" cy="2881433"/>
          </a:xfrm>
        </p:spPr>
        <p:txBody>
          <a:bodyPr>
            <a:normAutofit/>
          </a:bodyPr>
          <a:lstStyle/>
          <a:p>
            <a:pPr marL="0" indent="0" algn="ctr">
              <a:buNone/>
            </a:pPr>
            <a:r>
              <a:rPr lang="en-US" sz="4000" dirty="0">
                <a:latin typeface="Arial" panose="020B0604020202020204" pitchFamily="34" charset="0"/>
                <a:ea typeface="Tahoma" panose="020B0604030504040204" pitchFamily="34" charset="0"/>
                <a:cs typeface="Arial" panose="020B0604020202020204" pitchFamily="34" charset="0"/>
              </a:rPr>
              <a:t>How can citations for </a:t>
            </a:r>
            <a:r>
              <a:rPr lang="en-US" sz="4000" dirty="0">
                <a:solidFill>
                  <a:srgbClr val="FF0000"/>
                </a:solidFill>
                <a:latin typeface="Arial" panose="020B0604020202020204" pitchFamily="34" charset="0"/>
                <a:ea typeface="Tahoma" panose="020B0604030504040204" pitchFamily="34" charset="0"/>
                <a:cs typeface="Arial" panose="020B0604020202020204" pitchFamily="34" charset="0"/>
              </a:rPr>
              <a:t>general queries </a:t>
            </a:r>
            <a:r>
              <a:rPr lang="en-US" sz="4000" dirty="0">
                <a:solidFill>
                  <a:srgbClr val="0B4183"/>
                </a:solidFill>
                <a:latin typeface="Arial" panose="020B0604020202020204" pitchFamily="34" charset="0"/>
                <a:ea typeface="Tahoma" panose="020B0604030504040204" pitchFamily="34" charset="0"/>
                <a:cs typeface="Arial" panose="020B0604020202020204" pitchFamily="34" charset="0"/>
              </a:rPr>
              <a:t>be</a:t>
            </a:r>
            <a:r>
              <a:rPr lang="en-US" sz="4000" dirty="0">
                <a:solidFill>
                  <a:srgbClr val="FF0000"/>
                </a:solidFill>
                <a:latin typeface="Arial" panose="020B0604020202020204" pitchFamily="34" charset="0"/>
                <a:ea typeface="Tahoma" panose="020B0604030504040204" pitchFamily="34" charset="0"/>
                <a:cs typeface="Arial" panose="020B0604020202020204" pitchFamily="34" charset="0"/>
              </a:rPr>
              <a:t> </a:t>
            </a:r>
            <a:r>
              <a:rPr lang="en-US" sz="4000" dirty="0">
                <a:latin typeface="Arial" panose="020B0604020202020204" pitchFamily="34" charset="0"/>
                <a:ea typeface="Tahoma" panose="020B0604030504040204" pitchFamily="34" charset="0"/>
                <a:cs typeface="Arial" panose="020B0604020202020204" pitchFamily="34" charset="0"/>
              </a:rPr>
              <a:t>generated </a:t>
            </a:r>
            <a:r>
              <a:rPr lang="en-US" sz="4000" dirty="0">
                <a:solidFill>
                  <a:srgbClr val="FF0000"/>
                </a:solidFill>
                <a:latin typeface="Arial" panose="020B0604020202020204" pitchFamily="34" charset="0"/>
                <a:ea typeface="Tahoma" panose="020B0604030504040204" pitchFamily="34" charset="0"/>
                <a:cs typeface="Arial" panose="020B0604020202020204" pitchFamily="34" charset="0"/>
              </a:rPr>
              <a:t>automatically </a:t>
            </a:r>
            <a:r>
              <a:rPr lang="en-US" sz="4000" dirty="0">
                <a:latin typeface="Arial" panose="020B0604020202020204" pitchFamily="34" charset="0"/>
                <a:ea typeface="Tahoma" panose="020B0604030504040204" pitchFamily="34" charset="0"/>
                <a:cs typeface="Arial" panose="020B0604020202020204" pitchFamily="34" charset="0"/>
              </a:rPr>
              <a:t>using pre-defined citation views?</a:t>
            </a:r>
          </a:p>
        </p:txBody>
      </p:sp>
      <p:sp>
        <p:nvSpPr>
          <p:cNvPr id="4" name="Slide Number Placeholder 3">
            <a:extLst>
              <a:ext uri="{FF2B5EF4-FFF2-40B4-BE49-F238E27FC236}">
                <a16:creationId xmlns:a16="http://schemas.microsoft.com/office/drawing/2014/main" id="{028A9165-1C12-472C-9789-7CCD9AB3386B}"/>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20</a:t>
            </a:fld>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1856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6B9B4-F428-4882-A0E9-2A887A8B3479}"/>
              </a:ext>
            </a:extLst>
          </p:cNvPr>
          <p:cNvSpPr>
            <a:spLocks noGrp="1"/>
          </p:cNvSpPr>
          <p:nvPr>
            <p:ph type="title"/>
          </p:nvPr>
        </p:nvSpPr>
        <p:spPr/>
        <p:txBody>
          <a:bodyPr/>
          <a:lstStyle/>
          <a:p>
            <a:endParaRPr lang="en-US">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E949521-E81E-4872-92D6-59D458FC6B23}"/>
              </a:ext>
            </a:extLst>
          </p:cNvPr>
          <p:cNvSpPr>
            <a:spLocks noGrp="1"/>
          </p:cNvSpPr>
          <p:nvPr>
            <p:ph idx="1"/>
          </p:nvPr>
        </p:nvSpPr>
        <p:spPr>
          <a:xfrm>
            <a:off x="2336157" y="967177"/>
            <a:ext cx="8373830" cy="2881433"/>
          </a:xfrm>
        </p:spPr>
        <p:txBody>
          <a:bodyPr>
            <a:normAutofit/>
          </a:bodyPr>
          <a:lstStyle/>
          <a:p>
            <a:pPr marL="0" indent="0" algn="ctr">
              <a:buNone/>
            </a:pPr>
            <a:r>
              <a:rPr lang="en-US" sz="4000" dirty="0">
                <a:latin typeface="Arial" panose="020B0604020202020204" pitchFamily="34" charset="0"/>
                <a:ea typeface="Tahoma" panose="020B0604030504040204" pitchFamily="34" charset="0"/>
                <a:cs typeface="Arial" panose="020B0604020202020204" pitchFamily="34" charset="0"/>
              </a:rPr>
              <a:t>How can citations for </a:t>
            </a:r>
            <a:r>
              <a:rPr lang="en-US" sz="4000" dirty="0">
                <a:solidFill>
                  <a:srgbClr val="FF0000"/>
                </a:solidFill>
                <a:latin typeface="Arial" panose="020B0604020202020204" pitchFamily="34" charset="0"/>
                <a:ea typeface="Tahoma" panose="020B0604030504040204" pitchFamily="34" charset="0"/>
                <a:cs typeface="Arial" panose="020B0604020202020204" pitchFamily="34" charset="0"/>
              </a:rPr>
              <a:t>general queries </a:t>
            </a:r>
            <a:r>
              <a:rPr lang="en-US" sz="4000" dirty="0">
                <a:solidFill>
                  <a:srgbClr val="0B4183"/>
                </a:solidFill>
                <a:latin typeface="Arial" panose="020B0604020202020204" pitchFamily="34" charset="0"/>
                <a:ea typeface="Tahoma" panose="020B0604030504040204" pitchFamily="34" charset="0"/>
                <a:cs typeface="Arial" panose="020B0604020202020204" pitchFamily="34" charset="0"/>
              </a:rPr>
              <a:t>be</a:t>
            </a:r>
            <a:r>
              <a:rPr lang="en-US" sz="4000" dirty="0">
                <a:solidFill>
                  <a:srgbClr val="FF0000"/>
                </a:solidFill>
                <a:latin typeface="Arial" panose="020B0604020202020204" pitchFamily="34" charset="0"/>
                <a:ea typeface="Tahoma" panose="020B0604030504040204" pitchFamily="34" charset="0"/>
                <a:cs typeface="Arial" panose="020B0604020202020204" pitchFamily="34" charset="0"/>
              </a:rPr>
              <a:t> </a:t>
            </a:r>
            <a:r>
              <a:rPr lang="en-US" sz="4000" dirty="0">
                <a:latin typeface="Arial" panose="020B0604020202020204" pitchFamily="34" charset="0"/>
                <a:ea typeface="Tahoma" panose="020B0604030504040204" pitchFamily="34" charset="0"/>
                <a:cs typeface="Arial" panose="020B0604020202020204" pitchFamily="34" charset="0"/>
              </a:rPr>
              <a:t>generated </a:t>
            </a:r>
            <a:r>
              <a:rPr lang="en-US" sz="4000" dirty="0">
                <a:solidFill>
                  <a:srgbClr val="FF0000"/>
                </a:solidFill>
                <a:latin typeface="Arial" panose="020B0604020202020204" pitchFamily="34" charset="0"/>
                <a:ea typeface="Tahoma" panose="020B0604030504040204" pitchFamily="34" charset="0"/>
                <a:cs typeface="Arial" panose="020B0604020202020204" pitchFamily="34" charset="0"/>
              </a:rPr>
              <a:t>automatically </a:t>
            </a:r>
            <a:r>
              <a:rPr lang="en-US" sz="4000" dirty="0">
                <a:latin typeface="Arial" panose="020B0604020202020204" pitchFamily="34" charset="0"/>
                <a:ea typeface="Tahoma" panose="020B0604030504040204" pitchFamily="34" charset="0"/>
                <a:cs typeface="Arial" panose="020B0604020202020204" pitchFamily="34" charset="0"/>
              </a:rPr>
              <a:t>using pre-defined citation views?</a:t>
            </a:r>
          </a:p>
        </p:txBody>
      </p:sp>
      <p:sp>
        <p:nvSpPr>
          <p:cNvPr id="4" name="Slide Number Placeholder 3">
            <a:extLst>
              <a:ext uri="{FF2B5EF4-FFF2-40B4-BE49-F238E27FC236}">
                <a16:creationId xmlns:a16="http://schemas.microsoft.com/office/drawing/2014/main" id="{028A9165-1C12-472C-9789-7CCD9AB3386B}"/>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21</a:t>
            </a:fld>
            <a:endParaRPr lang="en-GB">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EF0ED7A1-7A8E-4103-A92D-87FF8067297E}"/>
              </a:ext>
            </a:extLst>
          </p:cNvPr>
          <p:cNvSpPr/>
          <p:nvPr/>
        </p:nvSpPr>
        <p:spPr>
          <a:xfrm>
            <a:off x="3253876" y="5139558"/>
            <a:ext cx="7973568" cy="646331"/>
          </a:xfrm>
          <a:prstGeom prst="rect">
            <a:avLst/>
          </a:prstGeom>
        </p:spPr>
        <p:txBody>
          <a:bodyPr wrap="square">
            <a:spAutoFit/>
          </a:bodyPr>
          <a:lstStyle/>
          <a:p>
            <a:pPr>
              <a:buClr>
                <a:srgbClr val="90C226"/>
              </a:buClr>
            </a:pPr>
            <a:r>
              <a:rPr lang="en-US" sz="3600" dirty="0">
                <a:solidFill>
                  <a:srgbClr val="FF0000"/>
                </a:solidFill>
                <a:latin typeface="Arial" panose="020B0604020202020204" pitchFamily="34" charset="0"/>
                <a:ea typeface="Tahoma" panose="020B0604030504040204" pitchFamily="34" charset="0"/>
                <a:cs typeface="Arial" panose="020B0604020202020204" pitchFamily="34" charset="0"/>
              </a:rPr>
              <a:t>Query rewriting using views ?</a:t>
            </a:r>
            <a:endParaRPr lang="en-US" sz="3600" dirty="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958820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07C868F5-0ECA-414A-B545-503F1657C573}"/>
              </a:ext>
            </a:extLst>
          </p:cNvPr>
          <p:cNvSpPr>
            <a:spLocks noGrp="1"/>
          </p:cNvSpPr>
          <p:nvPr>
            <p:ph type="title"/>
          </p:nvPr>
        </p:nvSpPr>
        <p:spPr>
          <a:xfrm>
            <a:off x="609600" y="691288"/>
            <a:ext cx="10972800" cy="1066800"/>
          </a:xfrm>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Need for tuple-level reasoning</a:t>
            </a:r>
          </a:p>
        </p:txBody>
      </p:sp>
      <p:sp>
        <p:nvSpPr>
          <p:cNvPr id="3" name="Slide Number Placeholder 2">
            <a:extLst>
              <a:ext uri="{FF2B5EF4-FFF2-40B4-BE49-F238E27FC236}">
                <a16:creationId xmlns:a16="http://schemas.microsoft.com/office/drawing/2014/main" id="{EC3F1A30-25E9-4F68-8B58-537FDF3815CB}"/>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22</a:t>
            </a:fld>
            <a:endParaRPr lang="en-GB">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1F1F903-0F88-4CC5-A778-4314D42832A3}"/>
              </a:ext>
            </a:extLst>
          </p:cNvPr>
          <p:cNvSpPr txBox="1"/>
          <p:nvPr/>
        </p:nvSpPr>
        <p:spPr>
          <a:xfrm>
            <a:off x="5828476" y="3679570"/>
            <a:ext cx="5552097" cy="83099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Return the ‘</a:t>
            </a:r>
            <a:r>
              <a:rPr lang="en-US" sz="2400" dirty="0" err="1">
                <a:solidFill>
                  <a:srgbClr val="FF0000"/>
                </a:solidFill>
                <a:latin typeface="Arial" panose="020B0604020202020204" pitchFamily="34" charset="0"/>
                <a:cs typeface="Arial" panose="020B0604020202020204" pitchFamily="34" charset="0"/>
              </a:rPr>
              <a:t>gpcr</a:t>
            </a:r>
            <a:r>
              <a:rPr lang="en-US" sz="2400" dirty="0">
                <a:solidFill>
                  <a:srgbClr val="FF0000"/>
                </a:solidFill>
                <a:latin typeface="Arial" panose="020B0604020202020204" pitchFamily="34" charset="0"/>
                <a:cs typeface="Arial" panose="020B0604020202020204" pitchFamily="34" charset="0"/>
              </a:rPr>
              <a:t>’ drugs in the IUPHAR database</a:t>
            </a:r>
          </a:p>
        </p:txBody>
      </p:sp>
      <p:pic>
        <p:nvPicPr>
          <p:cNvPr id="6" name="Picture 5">
            <a:extLst>
              <a:ext uri="{FF2B5EF4-FFF2-40B4-BE49-F238E27FC236}">
                <a16:creationId xmlns:a16="http://schemas.microsoft.com/office/drawing/2014/main" id="{31B511BB-5523-BB44-8864-5449FA52E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106" y="1632126"/>
            <a:ext cx="9609952" cy="4608036"/>
          </a:xfrm>
          <a:prstGeom prst="rect">
            <a:avLst/>
          </a:prstGeom>
        </p:spPr>
      </p:pic>
    </p:spTree>
    <p:extLst>
      <p:ext uri="{BB962C8B-B14F-4D97-AF65-F5344CB8AC3E}">
        <p14:creationId xmlns:p14="http://schemas.microsoft.com/office/powerpoint/2010/main" val="2557136782"/>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07C868F5-0ECA-414A-B545-503F1657C573}"/>
              </a:ext>
            </a:extLst>
          </p:cNvPr>
          <p:cNvSpPr>
            <a:spLocks noGrp="1"/>
          </p:cNvSpPr>
          <p:nvPr>
            <p:ph type="title"/>
          </p:nvPr>
        </p:nvSpPr>
        <p:spPr>
          <a:xfrm>
            <a:off x="609600" y="691288"/>
            <a:ext cx="10972800" cy="1066800"/>
          </a:xfrm>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Need for tuple-level reasoning</a:t>
            </a:r>
          </a:p>
        </p:txBody>
      </p:sp>
      <p:sp>
        <p:nvSpPr>
          <p:cNvPr id="3" name="Slide Number Placeholder 2">
            <a:extLst>
              <a:ext uri="{FF2B5EF4-FFF2-40B4-BE49-F238E27FC236}">
                <a16:creationId xmlns:a16="http://schemas.microsoft.com/office/drawing/2014/main" id="{FA77DF4C-43F3-4CED-BE6E-B3E95BEFD69B}"/>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23</a:t>
            </a:fld>
            <a:endParaRPr lang="en-GB">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9DCE7EE-1F89-4942-906D-92758A42C79A}"/>
              </a:ext>
            </a:extLst>
          </p:cNvPr>
          <p:cNvSpPr txBox="1"/>
          <p:nvPr/>
        </p:nvSpPr>
        <p:spPr>
          <a:xfrm>
            <a:off x="5069840" y="3815798"/>
            <a:ext cx="688848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Q(FID, N, Ty) :- Family(FID, N, Ty), Ty = ‘</a:t>
            </a:r>
            <a:r>
              <a:rPr lang="en-US" sz="2400" b="1" dirty="0" err="1">
                <a:latin typeface="Arial" panose="020B0604020202020204" pitchFamily="34" charset="0"/>
                <a:cs typeface="Arial" panose="020B0604020202020204" pitchFamily="34" charset="0"/>
              </a:rPr>
              <a:t>gpcr</a:t>
            </a:r>
            <a:r>
              <a:rPr lang="en-US" sz="2400" b="1"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037F5D8-53CC-4545-9091-61753227E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106" y="1632126"/>
            <a:ext cx="9609952" cy="4608036"/>
          </a:xfrm>
          <a:prstGeom prst="rect">
            <a:avLst/>
          </a:prstGeom>
        </p:spPr>
      </p:pic>
    </p:spTree>
    <p:extLst>
      <p:ext uri="{BB962C8B-B14F-4D97-AF65-F5344CB8AC3E}">
        <p14:creationId xmlns:p14="http://schemas.microsoft.com/office/powerpoint/2010/main" val="3990829543"/>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A8A6F8A-7A5B-874C-9066-8E62ACDA7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106" y="1632126"/>
            <a:ext cx="9609952" cy="4608036"/>
          </a:xfrm>
          <a:prstGeom prst="rect">
            <a:avLst/>
          </a:prstGeom>
        </p:spPr>
      </p:pic>
      <p:sp>
        <p:nvSpPr>
          <p:cNvPr id="2" name="Title 1" descr=" 2">
            <a:extLst>
              <a:ext uri="{FF2B5EF4-FFF2-40B4-BE49-F238E27FC236}">
                <a16:creationId xmlns:a16="http://schemas.microsoft.com/office/drawing/2014/main" id="{07C868F5-0ECA-414A-B545-503F1657C573}"/>
              </a:ext>
            </a:extLst>
          </p:cNvPr>
          <p:cNvSpPr>
            <a:spLocks noGrp="1"/>
          </p:cNvSpPr>
          <p:nvPr>
            <p:ph type="title"/>
          </p:nvPr>
        </p:nvSpPr>
        <p:spPr>
          <a:xfrm>
            <a:off x="609600" y="691288"/>
            <a:ext cx="10972800" cy="1066800"/>
          </a:xfrm>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Need for tuple-level reasoning</a:t>
            </a:r>
          </a:p>
        </p:txBody>
      </p:sp>
      <p:sp>
        <p:nvSpPr>
          <p:cNvPr id="3" name="Slide Number Placeholder 2">
            <a:extLst>
              <a:ext uri="{FF2B5EF4-FFF2-40B4-BE49-F238E27FC236}">
                <a16:creationId xmlns:a16="http://schemas.microsoft.com/office/drawing/2014/main" id="{6802F263-AAAD-4C2B-B2DE-7726B8084B6B}"/>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24</a:t>
            </a:fld>
            <a:endParaRPr lang="en-GB">
              <a:latin typeface="Arial" panose="020B0604020202020204" pitchFamily="34" charset="0"/>
              <a:cs typeface="Arial" panose="020B0604020202020204" pitchFamily="34" charset="0"/>
            </a:endParaRPr>
          </a:p>
        </p:txBody>
      </p:sp>
      <p:graphicFrame>
        <p:nvGraphicFramePr>
          <p:cNvPr id="9" name="Table 8" descr=" 22">
            <a:extLst>
              <a:ext uri="{FF2B5EF4-FFF2-40B4-BE49-F238E27FC236}">
                <a16:creationId xmlns:a16="http://schemas.microsoft.com/office/drawing/2014/main" id="{62673D0F-18CB-45CF-90BF-5206D84C5931}"/>
              </a:ext>
            </a:extLst>
          </p:cNvPr>
          <p:cNvGraphicFramePr>
            <a:graphicFrameLocks noGrp="1"/>
          </p:cNvGraphicFramePr>
          <p:nvPr>
            <p:extLst>
              <p:ext uri="{D42A27DB-BD31-4B8C-83A1-F6EECF244321}">
                <p14:modId xmlns:p14="http://schemas.microsoft.com/office/powerpoint/2010/main" val="4042657099"/>
              </p:ext>
            </p:extLst>
          </p:nvPr>
        </p:nvGraphicFramePr>
        <p:xfrm>
          <a:off x="1026160" y="2178263"/>
          <a:ext cx="3928034" cy="1828800"/>
        </p:xfrm>
        <a:graphic>
          <a:graphicData uri="http://schemas.openxmlformats.org/drawingml/2006/table">
            <a:tbl>
              <a:tblPr firstRow="1" bandRow="1">
                <a:tableStyleId>{5C22544A-7EE6-4342-B048-85BDC9FD1C3A}</a:tableStyleId>
              </a:tblPr>
              <a:tblGrid>
                <a:gridCol w="934105">
                  <a:extLst>
                    <a:ext uri="{9D8B030D-6E8A-4147-A177-3AD203B41FA5}">
                      <a16:colId xmlns:a16="http://schemas.microsoft.com/office/drawing/2014/main" val="1632908889"/>
                    </a:ext>
                  </a:extLst>
                </a:gridCol>
                <a:gridCol w="1964016">
                  <a:extLst>
                    <a:ext uri="{9D8B030D-6E8A-4147-A177-3AD203B41FA5}">
                      <a16:colId xmlns:a16="http://schemas.microsoft.com/office/drawing/2014/main" val="4085606521"/>
                    </a:ext>
                  </a:extLst>
                </a:gridCol>
                <a:gridCol w="1029913">
                  <a:extLst>
                    <a:ext uri="{9D8B030D-6E8A-4147-A177-3AD203B41FA5}">
                      <a16:colId xmlns:a16="http://schemas.microsoft.com/office/drawing/2014/main" val="1085307994"/>
                    </a:ext>
                  </a:extLst>
                </a:gridCol>
              </a:tblGrid>
              <a:tr h="251316">
                <a:tc>
                  <a:txBody>
                    <a:bodyPr/>
                    <a:lstStyle/>
                    <a:p>
                      <a:pPr algn="ctr"/>
                      <a:r>
                        <a:rPr lang="en-US" sz="2400" b="1" dirty="0">
                          <a:solidFill>
                            <a:schemeClr val="bg1"/>
                          </a:solidFill>
                          <a:latin typeface="Arial" panose="020B0604020202020204" pitchFamily="34" charset="0"/>
                          <a:ea typeface="Tahoma" panose="020B0604030504040204" pitchFamily="34" charset="0"/>
                          <a:cs typeface="Arial" panose="020B0604020202020204" pitchFamily="34" charset="0"/>
                        </a:rPr>
                        <a:t>FID</a:t>
                      </a:r>
                    </a:p>
                  </a:txBody>
                  <a:tcPr/>
                </a:tc>
                <a:tc>
                  <a:txBody>
                    <a:bodyPr/>
                    <a:lstStyle/>
                    <a:p>
                      <a:pPr algn="ctr"/>
                      <a:r>
                        <a:rPr lang="en-US" sz="2400" b="1" dirty="0">
                          <a:solidFill>
                            <a:schemeClr val="bg1"/>
                          </a:solidFill>
                          <a:latin typeface="Arial" panose="020B0604020202020204" pitchFamily="34" charset="0"/>
                          <a:ea typeface="Tahoma" panose="020B0604030504040204" pitchFamily="34" charset="0"/>
                          <a:cs typeface="Arial" panose="020B0604020202020204" pitchFamily="34" charset="0"/>
                        </a:rPr>
                        <a:t>N</a:t>
                      </a:r>
                    </a:p>
                  </a:txBody>
                  <a:tcPr/>
                </a:tc>
                <a:tc>
                  <a:txBody>
                    <a:bodyPr/>
                    <a:lstStyle/>
                    <a:p>
                      <a:pPr algn="ctr"/>
                      <a:r>
                        <a:rPr lang="en-US" sz="2400" b="1" dirty="0">
                          <a:solidFill>
                            <a:schemeClr val="bg1"/>
                          </a:solidFill>
                          <a:latin typeface="Arial" panose="020B0604020202020204" pitchFamily="34" charset="0"/>
                          <a:ea typeface="Tahoma" panose="020B0604030504040204" pitchFamily="34" charset="0"/>
                          <a:cs typeface="Arial" panose="020B0604020202020204" pitchFamily="34" charset="0"/>
                        </a:rPr>
                        <a:t>Ty</a:t>
                      </a:r>
                    </a:p>
                  </a:txBody>
                  <a:tcPr/>
                </a:tc>
                <a:extLst>
                  <a:ext uri="{0D108BD9-81ED-4DB2-BD59-A6C34878D82A}">
                    <a16:rowId xmlns:a16="http://schemas.microsoft.com/office/drawing/2014/main" val="1629673992"/>
                  </a:ext>
                </a:extLst>
              </a:tr>
              <a:tr h="206561">
                <a:tc>
                  <a:txBody>
                    <a:bodyPr/>
                    <a:lstStyle/>
                    <a:p>
                      <a:pPr algn="ctr"/>
                      <a:r>
                        <a:rPr lang="en-US" sz="2400" b="1" dirty="0">
                          <a:latin typeface="Arial" panose="020B0604020202020204" pitchFamily="34" charset="0"/>
                          <a:ea typeface="Tahoma" panose="020B0604030504040204" pitchFamily="34" charset="0"/>
                          <a:cs typeface="Arial" panose="020B0604020202020204" pitchFamily="34" charset="0"/>
                        </a:rPr>
                        <a:t>1</a:t>
                      </a:r>
                    </a:p>
                  </a:txBody>
                  <a:tcPr/>
                </a:tc>
                <a:tc>
                  <a:txBody>
                    <a:bodyPr/>
                    <a:lstStyle/>
                    <a:p>
                      <a:pPr algn="ctr"/>
                      <a:r>
                        <a:rPr lang="en-US" sz="2400" b="1" i="0" kern="1200" dirty="0">
                          <a:solidFill>
                            <a:schemeClr val="dk1"/>
                          </a:solidFill>
                          <a:effectLst/>
                          <a:latin typeface="Arial" panose="020B0604020202020204" pitchFamily="34" charset="0"/>
                          <a:ea typeface="Tahoma" panose="020B0604030504040204" pitchFamily="34" charset="0"/>
                          <a:cs typeface="Arial" panose="020B0604020202020204" pitchFamily="34" charset="0"/>
                        </a:rPr>
                        <a:t>5-HT</a:t>
                      </a:r>
                      <a:endParaRPr lang="en-US" sz="24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400" b="1" dirty="0" err="1">
                          <a:latin typeface="Arial" panose="020B0604020202020204" pitchFamily="34" charset="0"/>
                          <a:ea typeface="Tahoma" panose="020B0604030504040204" pitchFamily="34" charset="0"/>
                          <a:cs typeface="Arial" panose="020B0604020202020204" pitchFamily="34" charset="0"/>
                        </a:rPr>
                        <a:t>gpcr</a:t>
                      </a:r>
                      <a:endParaRPr lang="en-US" sz="2400" b="1" dirty="0">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123795564"/>
                  </a:ext>
                </a:extLst>
              </a:tr>
              <a:tr h="206561">
                <a:tc>
                  <a:txBody>
                    <a:bodyPr/>
                    <a:lstStyle/>
                    <a:p>
                      <a:pPr algn="ctr"/>
                      <a:r>
                        <a:rPr lang="en-US" sz="2400" b="1" dirty="0">
                          <a:latin typeface="Arial" panose="020B0604020202020204" pitchFamily="34" charset="0"/>
                          <a:ea typeface="Tahoma" panose="020B0604030504040204" pitchFamily="34" charset="0"/>
                          <a:cs typeface="Arial" panose="020B0604020202020204" pitchFamily="34" charset="0"/>
                        </a:rPr>
                        <a:t>2</a:t>
                      </a:r>
                    </a:p>
                  </a:txBody>
                  <a:tcPr/>
                </a:tc>
                <a:tc>
                  <a:txBody>
                    <a:bodyPr/>
                    <a:lstStyle/>
                    <a:p>
                      <a:pPr algn="ctr"/>
                      <a:r>
                        <a:rPr lang="en-US" sz="2400" b="1" i="0" kern="1200" dirty="0">
                          <a:solidFill>
                            <a:schemeClr val="dk1"/>
                          </a:solidFill>
                          <a:effectLst/>
                          <a:latin typeface="Arial" panose="020B0604020202020204" pitchFamily="34" charset="0"/>
                          <a:ea typeface="Tahoma" panose="020B0604030504040204" pitchFamily="34" charset="0"/>
                          <a:cs typeface="Arial" panose="020B0604020202020204" pitchFamily="34" charset="0"/>
                        </a:rPr>
                        <a:t>muscarinic</a:t>
                      </a:r>
                      <a:endParaRPr lang="en-US" sz="24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400" b="1" dirty="0" err="1">
                          <a:latin typeface="Arial" panose="020B0604020202020204" pitchFamily="34" charset="0"/>
                          <a:ea typeface="Tahoma" panose="020B0604030504040204" pitchFamily="34" charset="0"/>
                          <a:cs typeface="Arial" panose="020B0604020202020204" pitchFamily="34" charset="0"/>
                        </a:rPr>
                        <a:t>gpcr</a:t>
                      </a:r>
                      <a:endParaRPr lang="en-US" sz="2400" b="1" dirty="0">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950750703"/>
                  </a:ext>
                </a:extLst>
              </a:tr>
              <a:tr h="206561">
                <a:tc>
                  <a:txBody>
                    <a:bodyPr/>
                    <a:lstStyle/>
                    <a:p>
                      <a:pPr algn="ctr"/>
                      <a:r>
                        <a:rPr lang="en-US" sz="2400" b="1" dirty="0">
                          <a:latin typeface="Arial" panose="020B0604020202020204" pitchFamily="34" charset="0"/>
                          <a:ea typeface="Tahoma" panose="020B0604030504040204" pitchFamily="34" charset="0"/>
                          <a:cs typeface="Arial" panose="020B0604020202020204" pitchFamily="34" charset="0"/>
                        </a:rPr>
                        <a:t>3</a:t>
                      </a:r>
                    </a:p>
                  </a:txBody>
                  <a:tcPr/>
                </a:tc>
                <a:tc>
                  <a:txBody>
                    <a:bodyPr/>
                    <a:lstStyle/>
                    <a:p>
                      <a:pPr algn="ctr"/>
                      <a:r>
                        <a:rPr lang="en-US" sz="2400" b="1" dirty="0">
                          <a:latin typeface="Arial" panose="020B0604020202020204" pitchFamily="34" charset="0"/>
                          <a:ea typeface="Tahoma" panose="020B0604030504040204" pitchFamily="34" charset="0"/>
                          <a:cs typeface="Arial" panose="020B0604020202020204" pitchFamily="34" charset="0"/>
                        </a:rPr>
                        <a:t>Adenosine </a:t>
                      </a:r>
                    </a:p>
                  </a:txBody>
                  <a:tcPr/>
                </a:tc>
                <a:tc>
                  <a:txBody>
                    <a:bodyPr/>
                    <a:lstStyle/>
                    <a:p>
                      <a:pPr algn="ctr"/>
                      <a:r>
                        <a:rPr lang="en-US" sz="2400" b="1" dirty="0" err="1">
                          <a:latin typeface="Arial" panose="020B0604020202020204" pitchFamily="34" charset="0"/>
                          <a:ea typeface="Tahoma" panose="020B0604030504040204" pitchFamily="34" charset="0"/>
                          <a:cs typeface="Arial" panose="020B0604020202020204" pitchFamily="34" charset="0"/>
                        </a:rPr>
                        <a:t>gpcr</a:t>
                      </a:r>
                      <a:endParaRPr lang="en-US" sz="2400" b="1" dirty="0">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383854786"/>
                  </a:ext>
                </a:extLst>
              </a:tr>
            </a:tbl>
          </a:graphicData>
        </a:graphic>
      </p:graphicFrame>
    </p:spTree>
    <p:extLst>
      <p:ext uri="{BB962C8B-B14F-4D97-AF65-F5344CB8AC3E}">
        <p14:creationId xmlns:p14="http://schemas.microsoft.com/office/powerpoint/2010/main" val="2862541857"/>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2433745-550F-4241-B791-039B15C39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106" y="1632126"/>
            <a:ext cx="9609952" cy="4608036"/>
          </a:xfrm>
          <a:prstGeom prst="rect">
            <a:avLst/>
          </a:prstGeom>
        </p:spPr>
      </p:pic>
      <p:graphicFrame>
        <p:nvGraphicFramePr>
          <p:cNvPr id="8" name="Table 7" descr=" 22">
            <a:extLst>
              <a:ext uri="{FF2B5EF4-FFF2-40B4-BE49-F238E27FC236}">
                <a16:creationId xmlns:a16="http://schemas.microsoft.com/office/drawing/2014/main" id="{F966F782-4FF9-48DA-968D-1ED74184763E}"/>
              </a:ext>
            </a:extLst>
          </p:cNvPr>
          <p:cNvGraphicFramePr>
            <a:graphicFrameLocks noGrp="1"/>
          </p:cNvGraphicFramePr>
          <p:nvPr>
            <p:extLst>
              <p:ext uri="{D42A27DB-BD31-4B8C-83A1-F6EECF244321}">
                <p14:modId xmlns:p14="http://schemas.microsoft.com/office/powerpoint/2010/main" val="3523969644"/>
              </p:ext>
            </p:extLst>
          </p:nvPr>
        </p:nvGraphicFramePr>
        <p:xfrm>
          <a:off x="1026160" y="2178263"/>
          <a:ext cx="3928034" cy="1828800"/>
        </p:xfrm>
        <a:graphic>
          <a:graphicData uri="http://schemas.openxmlformats.org/drawingml/2006/table">
            <a:tbl>
              <a:tblPr firstRow="1" bandRow="1">
                <a:tableStyleId>{5C22544A-7EE6-4342-B048-85BDC9FD1C3A}</a:tableStyleId>
              </a:tblPr>
              <a:tblGrid>
                <a:gridCol w="934105">
                  <a:extLst>
                    <a:ext uri="{9D8B030D-6E8A-4147-A177-3AD203B41FA5}">
                      <a16:colId xmlns:a16="http://schemas.microsoft.com/office/drawing/2014/main" val="1632908889"/>
                    </a:ext>
                  </a:extLst>
                </a:gridCol>
                <a:gridCol w="1964016">
                  <a:extLst>
                    <a:ext uri="{9D8B030D-6E8A-4147-A177-3AD203B41FA5}">
                      <a16:colId xmlns:a16="http://schemas.microsoft.com/office/drawing/2014/main" val="4085606521"/>
                    </a:ext>
                  </a:extLst>
                </a:gridCol>
                <a:gridCol w="1029913">
                  <a:extLst>
                    <a:ext uri="{9D8B030D-6E8A-4147-A177-3AD203B41FA5}">
                      <a16:colId xmlns:a16="http://schemas.microsoft.com/office/drawing/2014/main" val="1085307994"/>
                    </a:ext>
                  </a:extLst>
                </a:gridCol>
              </a:tblGrid>
              <a:tr h="251316">
                <a:tc>
                  <a:txBody>
                    <a:bodyPr/>
                    <a:lstStyle/>
                    <a:p>
                      <a:pPr algn="ctr"/>
                      <a:r>
                        <a:rPr lang="en-US" sz="2400" b="1" dirty="0">
                          <a:solidFill>
                            <a:schemeClr val="bg1"/>
                          </a:solidFill>
                          <a:latin typeface="Arial" panose="020B0604020202020204" pitchFamily="34" charset="0"/>
                          <a:ea typeface="Tahoma" panose="020B0604030504040204" pitchFamily="34" charset="0"/>
                          <a:cs typeface="Arial" panose="020B0604020202020204" pitchFamily="34" charset="0"/>
                        </a:rPr>
                        <a:t>FID</a:t>
                      </a:r>
                    </a:p>
                  </a:txBody>
                  <a:tcPr/>
                </a:tc>
                <a:tc>
                  <a:txBody>
                    <a:bodyPr/>
                    <a:lstStyle/>
                    <a:p>
                      <a:pPr algn="ctr"/>
                      <a:r>
                        <a:rPr lang="en-US" sz="2400" b="1" dirty="0">
                          <a:solidFill>
                            <a:schemeClr val="bg1"/>
                          </a:solidFill>
                          <a:latin typeface="Arial" panose="020B0604020202020204" pitchFamily="34" charset="0"/>
                          <a:ea typeface="Tahoma" panose="020B0604030504040204" pitchFamily="34" charset="0"/>
                          <a:cs typeface="Arial" panose="020B0604020202020204" pitchFamily="34" charset="0"/>
                        </a:rPr>
                        <a:t>N</a:t>
                      </a:r>
                    </a:p>
                  </a:txBody>
                  <a:tcPr/>
                </a:tc>
                <a:tc>
                  <a:txBody>
                    <a:bodyPr/>
                    <a:lstStyle/>
                    <a:p>
                      <a:pPr algn="ctr"/>
                      <a:r>
                        <a:rPr lang="en-US" sz="2400" b="1" dirty="0">
                          <a:solidFill>
                            <a:schemeClr val="bg1"/>
                          </a:solidFill>
                          <a:latin typeface="Arial" panose="020B0604020202020204" pitchFamily="34" charset="0"/>
                          <a:ea typeface="Tahoma" panose="020B0604030504040204" pitchFamily="34" charset="0"/>
                          <a:cs typeface="Arial" panose="020B0604020202020204" pitchFamily="34" charset="0"/>
                        </a:rPr>
                        <a:t>Ty</a:t>
                      </a:r>
                    </a:p>
                  </a:txBody>
                  <a:tcPr/>
                </a:tc>
                <a:extLst>
                  <a:ext uri="{0D108BD9-81ED-4DB2-BD59-A6C34878D82A}">
                    <a16:rowId xmlns:a16="http://schemas.microsoft.com/office/drawing/2014/main" val="1629673992"/>
                  </a:ext>
                </a:extLst>
              </a:tr>
              <a:tr h="206561">
                <a:tc>
                  <a:txBody>
                    <a:bodyPr/>
                    <a:lstStyle/>
                    <a:p>
                      <a:pPr algn="ctr"/>
                      <a:r>
                        <a:rPr lang="en-US" sz="2400" b="1" dirty="0">
                          <a:latin typeface="Arial" panose="020B0604020202020204" pitchFamily="34" charset="0"/>
                          <a:ea typeface="Tahoma" panose="020B0604030504040204" pitchFamily="34" charset="0"/>
                          <a:cs typeface="Arial" panose="020B0604020202020204" pitchFamily="34" charset="0"/>
                        </a:rPr>
                        <a:t>1</a:t>
                      </a:r>
                    </a:p>
                  </a:txBody>
                  <a:tcPr/>
                </a:tc>
                <a:tc>
                  <a:txBody>
                    <a:bodyPr/>
                    <a:lstStyle/>
                    <a:p>
                      <a:pPr algn="ctr"/>
                      <a:r>
                        <a:rPr lang="en-US" sz="2400" b="1" i="0" kern="1200" dirty="0">
                          <a:solidFill>
                            <a:schemeClr val="dk1"/>
                          </a:solidFill>
                          <a:effectLst/>
                          <a:latin typeface="Arial" panose="020B0604020202020204" pitchFamily="34" charset="0"/>
                          <a:ea typeface="Tahoma" panose="020B0604030504040204" pitchFamily="34" charset="0"/>
                          <a:cs typeface="Arial" panose="020B0604020202020204" pitchFamily="34" charset="0"/>
                        </a:rPr>
                        <a:t>5-HT</a:t>
                      </a:r>
                      <a:endParaRPr lang="en-US" sz="24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400" b="1" dirty="0" err="1">
                          <a:latin typeface="Arial" panose="020B0604020202020204" pitchFamily="34" charset="0"/>
                          <a:ea typeface="Tahoma" panose="020B0604030504040204" pitchFamily="34" charset="0"/>
                          <a:cs typeface="Arial" panose="020B0604020202020204" pitchFamily="34" charset="0"/>
                        </a:rPr>
                        <a:t>gpcr</a:t>
                      </a:r>
                      <a:endParaRPr lang="en-US" sz="2400" b="1" dirty="0">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123795564"/>
                  </a:ext>
                </a:extLst>
              </a:tr>
              <a:tr h="206561">
                <a:tc>
                  <a:txBody>
                    <a:bodyPr/>
                    <a:lstStyle/>
                    <a:p>
                      <a:pPr algn="ctr"/>
                      <a:r>
                        <a:rPr lang="en-US" sz="2400" b="1" dirty="0">
                          <a:latin typeface="Arial" panose="020B0604020202020204" pitchFamily="34" charset="0"/>
                          <a:ea typeface="Tahoma" panose="020B0604030504040204" pitchFamily="34" charset="0"/>
                          <a:cs typeface="Arial" panose="020B0604020202020204" pitchFamily="34" charset="0"/>
                        </a:rPr>
                        <a:t>2</a:t>
                      </a:r>
                    </a:p>
                  </a:txBody>
                  <a:tcPr/>
                </a:tc>
                <a:tc>
                  <a:txBody>
                    <a:bodyPr/>
                    <a:lstStyle/>
                    <a:p>
                      <a:pPr algn="ctr"/>
                      <a:r>
                        <a:rPr lang="en-US" sz="2400" b="1" i="0" kern="1200" dirty="0">
                          <a:solidFill>
                            <a:schemeClr val="dk1"/>
                          </a:solidFill>
                          <a:effectLst/>
                          <a:latin typeface="Arial" panose="020B0604020202020204" pitchFamily="34" charset="0"/>
                          <a:ea typeface="Tahoma" panose="020B0604030504040204" pitchFamily="34" charset="0"/>
                          <a:cs typeface="Arial" panose="020B0604020202020204" pitchFamily="34" charset="0"/>
                        </a:rPr>
                        <a:t>muscarinic</a:t>
                      </a:r>
                      <a:endParaRPr lang="en-US" sz="24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400" b="1" dirty="0" err="1">
                          <a:latin typeface="Arial" panose="020B0604020202020204" pitchFamily="34" charset="0"/>
                          <a:ea typeface="Tahoma" panose="020B0604030504040204" pitchFamily="34" charset="0"/>
                          <a:cs typeface="Arial" panose="020B0604020202020204" pitchFamily="34" charset="0"/>
                        </a:rPr>
                        <a:t>gpcr</a:t>
                      </a:r>
                      <a:endParaRPr lang="en-US" sz="2400" b="1" dirty="0">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950750703"/>
                  </a:ext>
                </a:extLst>
              </a:tr>
              <a:tr h="206561">
                <a:tc>
                  <a:txBody>
                    <a:bodyPr/>
                    <a:lstStyle/>
                    <a:p>
                      <a:pPr algn="ctr"/>
                      <a:r>
                        <a:rPr lang="en-US" sz="2400" b="1" dirty="0">
                          <a:latin typeface="Arial" panose="020B0604020202020204" pitchFamily="34" charset="0"/>
                          <a:ea typeface="Tahoma" panose="020B0604030504040204" pitchFamily="34" charset="0"/>
                          <a:cs typeface="Arial" panose="020B0604020202020204" pitchFamily="34" charset="0"/>
                        </a:rPr>
                        <a:t>3</a:t>
                      </a:r>
                    </a:p>
                  </a:txBody>
                  <a:tcPr/>
                </a:tc>
                <a:tc>
                  <a:txBody>
                    <a:bodyPr/>
                    <a:lstStyle/>
                    <a:p>
                      <a:pPr algn="ctr"/>
                      <a:r>
                        <a:rPr lang="en-US" sz="2400" b="1" dirty="0">
                          <a:latin typeface="Arial" panose="020B0604020202020204" pitchFamily="34" charset="0"/>
                          <a:ea typeface="Tahoma" panose="020B0604030504040204" pitchFamily="34" charset="0"/>
                          <a:cs typeface="Arial" panose="020B0604020202020204" pitchFamily="34" charset="0"/>
                        </a:rPr>
                        <a:t>Adenosine </a:t>
                      </a:r>
                    </a:p>
                  </a:txBody>
                  <a:tcPr/>
                </a:tc>
                <a:tc>
                  <a:txBody>
                    <a:bodyPr/>
                    <a:lstStyle/>
                    <a:p>
                      <a:pPr algn="ctr"/>
                      <a:r>
                        <a:rPr lang="en-US" sz="2400" b="1" dirty="0" err="1">
                          <a:latin typeface="Arial" panose="020B0604020202020204" pitchFamily="34" charset="0"/>
                          <a:ea typeface="Tahoma" panose="020B0604030504040204" pitchFamily="34" charset="0"/>
                          <a:cs typeface="Arial" panose="020B0604020202020204" pitchFamily="34" charset="0"/>
                        </a:rPr>
                        <a:t>gpcr</a:t>
                      </a:r>
                      <a:endParaRPr lang="en-US" sz="2400" b="1" dirty="0">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383854786"/>
                  </a:ext>
                </a:extLst>
              </a:tr>
            </a:tbl>
          </a:graphicData>
        </a:graphic>
      </p:graphicFrame>
      <p:sp>
        <p:nvSpPr>
          <p:cNvPr id="2" name="Title 1" descr=" 2">
            <a:extLst>
              <a:ext uri="{FF2B5EF4-FFF2-40B4-BE49-F238E27FC236}">
                <a16:creationId xmlns:a16="http://schemas.microsoft.com/office/drawing/2014/main" id="{07C868F5-0ECA-414A-B545-503F1657C573}"/>
              </a:ext>
            </a:extLst>
          </p:cNvPr>
          <p:cNvSpPr>
            <a:spLocks noGrp="1"/>
          </p:cNvSpPr>
          <p:nvPr>
            <p:ph type="title"/>
          </p:nvPr>
        </p:nvSpPr>
        <p:spPr>
          <a:xfrm>
            <a:off x="649357" y="452749"/>
            <a:ext cx="10972800" cy="1066800"/>
          </a:xfrm>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Need for tuple-level reasoning</a:t>
            </a:r>
          </a:p>
        </p:txBody>
      </p:sp>
      <p:sp>
        <p:nvSpPr>
          <p:cNvPr id="3" name="Thought Bubble: Cloud 2">
            <a:extLst>
              <a:ext uri="{FF2B5EF4-FFF2-40B4-BE49-F238E27FC236}">
                <a16:creationId xmlns:a16="http://schemas.microsoft.com/office/drawing/2014/main" id="{F6F5046D-F060-4F4D-B385-D36C9A5D7C11}"/>
              </a:ext>
            </a:extLst>
          </p:cNvPr>
          <p:cNvSpPr/>
          <p:nvPr/>
        </p:nvSpPr>
        <p:spPr>
          <a:xfrm>
            <a:off x="5165124" y="2928551"/>
            <a:ext cx="3707027" cy="1562850"/>
          </a:xfrm>
          <a:prstGeom prst="cloudCallout">
            <a:avLst>
              <a:gd name="adj1" fmla="val 48114"/>
              <a:gd name="adj2" fmla="val -7484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latin typeface="Arial" panose="020B0604020202020204" pitchFamily="34" charset="0"/>
                <a:ea typeface="Tahoma" panose="020B0604030504040204" pitchFamily="34" charset="0"/>
                <a:cs typeface="Arial" panose="020B0604020202020204" pitchFamily="34" charset="0"/>
              </a:rPr>
              <a:t>What’s the citation for the last tuple?</a:t>
            </a:r>
          </a:p>
        </p:txBody>
      </p:sp>
      <p:sp>
        <p:nvSpPr>
          <p:cNvPr id="7" name="Rectangle 6">
            <a:extLst>
              <a:ext uri="{FF2B5EF4-FFF2-40B4-BE49-F238E27FC236}">
                <a16:creationId xmlns:a16="http://schemas.microsoft.com/office/drawing/2014/main" id="{AD6C9913-B0AA-4368-B2B2-1989525EF616}"/>
              </a:ext>
            </a:extLst>
          </p:cNvPr>
          <p:cNvSpPr/>
          <p:nvPr/>
        </p:nvSpPr>
        <p:spPr>
          <a:xfrm>
            <a:off x="1026160" y="3535680"/>
            <a:ext cx="3928034" cy="4572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1CA0824-2848-410A-948F-ABA2A710E43A}"/>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25</a:t>
            </a:fld>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1806902"/>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FF6B3D4-7AC4-F14A-A2A5-F70DB15A0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106" y="1632126"/>
            <a:ext cx="9609952" cy="4608036"/>
          </a:xfrm>
          <a:prstGeom prst="rect">
            <a:avLst/>
          </a:prstGeom>
        </p:spPr>
      </p:pic>
      <p:sp>
        <p:nvSpPr>
          <p:cNvPr id="12" name="Thought Bubble: Cloud 2">
            <a:extLst>
              <a:ext uri="{FF2B5EF4-FFF2-40B4-BE49-F238E27FC236}">
                <a16:creationId xmlns:a16="http://schemas.microsoft.com/office/drawing/2014/main" id="{1E08249B-35A0-C349-8C4D-B935D2E18005}"/>
              </a:ext>
            </a:extLst>
          </p:cNvPr>
          <p:cNvSpPr/>
          <p:nvPr/>
        </p:nvSpPr>
        <p:spPr>
          <a:xfrm>
            <a:off x="5165124" y="2928551"/>
            <a:ext cx="3707027" cy="1562850"/>
          </a:xfrm>
          <a:prstGeom prst="cloudCallout">
            <a:avLst>
              <a:gd name="adj1" fmla="val 48114"/>
              <a:gd name="adj2" fmla="val -7484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latin typeface="Arial" panose="020B0604020202020204" pitchFamily="34" charset="0"/>
                <a:ea typeface="Tahoma" panose="020B0604030504040204" pitchFamily="34" charset="0"/>
                <a:cs typeface="Arial" panose="020B0604020202020204" pitchFamily="34" charset="0"/>
              </a:rPr>
              <a:t>What’s the citation for the last tuple?</a:t>
            </a:r>
          </a:p>
        </p:txBody>
      </p:sp>
      <p:graphicFrame>
        <p:nvGraphicFramePr>
          <p:cNvPr id="8" name="Table 7" descr=" 22">
            <a:extLst>
              <a:ext uri="{FF2B5EF4-FFF2-40B4-BE49-F238E27FC236}">
                <a16:creationId xmlns:a16="http://schemas.microsoft.com/office/drawing/2014/main" id="{F966F782-4FF9-48DA-968D-1ED74184763E}"/>
              </a:ext>
            </a:extLst>
          </p:cNvPr>
          <p:cNvGraphicFramePr>
            <a:graphicFrameLocks noGrp="1"/>
          </p:cNvGraphicFramePr>
          <p:nvPr>
            <p:extLst/>
          </p:nvPr>
        </p:nvGraphicFramePr>
        <p:xfrm>
          <a:off x="1026160" y="2178263"/>
          <a:ext cx="3928034" cy="1828800"/>
        </p:xfrm>
        <a:graphic>
          <a:graphicData uri="http://schemas.openxmlformats.org/drawingml/2006/table">
            <a:tbl>
              <a:tblPr firstRow="1" bandRow="1">
                <a:tableStyleId>{5C22544A-7EE6-4342-B048-85BDC9FD1C3A}</a:tableStyleId>
              </a:tblPr>
              <a:tblGrid>
                <a:gridCol w="934105">
                  <a:extLst>
                    <a:ext uri="{9D8B030D-6E8A-4147-A177-3AD203B41FA5}">
                      <a16:colId xmlns:a16="http://schemas.microsoft.com/office/drawing/2014/main" val="1632908889"/>
                    </a:ext>
                  </a:extLst>
                </a:gridCol>
                <a:gridCol w="1964016">
                  <a:extLst>
                    <a:ext uri="{9D8B030D-6E8A-4147-A177-3AD203B41FA5}">
                      <a16:colId xmlns:a16="http://schemas.microsoft.com/office/drawing/2014/main" val="4085606521"/>
                    </a:ext>
                  </a:extLst>
                </a:gridCol>
                <a:gridCol w="1029913">
                  <a:extLst>
                    <a:ext uri="{9D8B030D-6E8A-4147-A177-3AD203B41FA5}">
                      <a16:colId xmlns:a16="http://schemas.microsoft.com/office/drawing/2014/main" val="1085307994"/>
                    </a:ext>
                  </a:extLst>
                </a:gridCol>
              </a:tblGrid>
              <a:tr h="251316">
                <a:tc>
                  <a:txBody>
                    <a:bodyPr/>
                    <a:lstStyle/>
                    <a:p>
                      <a:pPr algn="ctr"/>
                      <a:r>
                        <a:rPr lang="en-US" sz="2400" b="1" dirty="0">
                          <a:solidFill>
                            <a:schemeClr val="bg1"/>
                          </a:solidFill>
                          <a:latin typeface="Arial" panose="020B0604020202020204" pitchFamily="34" charset="0"/>
                          <a:ea typeface="Tahoma" panose="020B0604030504040204" pitchFamily="34" charset="0"/>
                          <a:cs typeface="Arial" panose="020B0604020202020204" pitchFamily="34" charset="0"/>
                        </a:rPr>
                        <a:t>FID</a:t>
                      </a:r>
                    </a:p>
                  </a:txBody>
                  <a:tcPr/>
                </a:tc>
                <a:tc>
                  <a:txBody>
                    <a:bodyPr/>
                    <a:lstStyle/>
                    <a:p>
                      <a:pPr algn="ctr"/>
                      <a:r>
                        <a:rPr lang="en-US" sz="2400" b="1" dirty="0">
                          <a:solidFill>
                            <a:schemeClr val="bg1"/>
                          </a:solidFill>
                          <a:latin typeface="Arial" panose="020B0604020202020204" pitchFamily="34" charset="0"/>
                          <a:ea typeface="Tahoma" panose="020B0604030504040204" pitchFamily="34" charset="0"/>
                          <a:cs typeface="Arial" panose="020B0604020202020204" pitchFamily="34" charset="0"/>
                        </a:rPr>
                        <a:t>N</a:t>
                      </a:r>
                    </a:p>
                  </a:txBody>
                  <a:tcPr/>
                </a:tc>
                <a:tc>
                  <a:txBody>
                    <a:bodyPr/>
                    <a:lstStyle/>
                    <a:p>
                      <a:pPr algn="ctr"/>
                      <a:r>
                        <a:rPr lang="en-US" sz="2400" b="1" dirty="0">
                          <a:solidFill>
                            <a:schemeClr val="bg1"/>
                          </a:solidFill>
                          <a:latin typeface="Arial" panose="020B0604020202020204" pitchFamily="34" charset="0"/>
                          <a:ea typeface="Tahoma" panose="020B0604030504040204" pitchFamily="34" charset="0"/>
                          <a:cs typeface="Arial" panose="020B0604020202020204" pitchFamily="34" charset="0"/>
                        </a:rPr>
                        <a:t>Ty</a:t>
                      </a:r>
                    </a:p>
                  </a:txBody>
                  <a:tcPr/>
                </a:tc>
                <a:extLst>
                  <a:ext uri="{0D108BD9-81ED-4DB2-BD59-A6C34878D82A}">
                    <a16:rowId xmlns:a16="http://schemas.microsoft.com/office/drawing/2014/main" val="1629673992"/>
                  </a:ext>
                </a:extLst>
              </a:tr>
              <a:tr h="206561">
                <a:tc>
                  <a:txBody>
                    <a:bodyPr/>
                    <a:lstStyle/>
                    <a:p>
                      <a:pPr algn="ctr"/>
                      <a:r>
                        <a:rPr lang="en-US" sz="2400" b="1" dirty="0">
                          <a:latin typeface="Arial" panose="020B0604020202020204" pitchFamily="34" charset="0"/>
                          <a:ea typeface="Tahoma" panose="020B0604030504040204" pitchFamily="34" charset="0"/>
                          <a:cs typeface="Arial" panose="020B0604020202020204" pitchFamily="34" charset="0"/>
                        </a:rPr>
                        <a:t>1</a:t>
                      </a:r>
                    </a:p>
                  </a:txBody>
                  <a:tcPr/>
                </a:tc>
                <a:tc>
                  <a:txBody>
                    <a:bodyPr/>
                    <a:lstStyle/>
                    <a:p>
                      <a:pPr algn="ctr"/>
                      <a:r>
                        <a:rPr lang="en-US" sz="2400" b="1" i="0" kern="1200" dirty="0">
                          <a:solidFill>
                            <a:schemeClr val="dk1"/>
                          </a:solidFill>
                          <a:effectLst/>
                          <a:latin typeface="Arial" panose="020B0604020202020204" pitchFamily="34" charset="0"/>
                          <a:ea typeface="Tahoma" panose="020B0604030504040204" pitchFamily="34" charset="0"/>
                          <a:cs typeface="Arial" panose="020B0604020202020204" pitchFamily="34" charset="0"/>
                        </a:rPr>
                        <a:t>5-HT</a:t>
                      </a:r>
                      <a:endParaRPr lang="en-US" sz="24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400" b="1" dirty="0" err="1">
                          <a:latin typeface="Arial" panose="020B0604020202020204" pitchFamily="34" charset="0"/>
                          <a:ea typeface="Tahoma" panose="020B0604030504040204" pitchFamily="34" charset="0"/>
                          <a:cs typeface="Arial" panose="020B0604020202020204" pitchFamily="34" charset="0"/>
                        </a:rPr>
                        <a:t>gpcr</a:t>
                      </a:r>
                      <a:endParaRPr lang="en-US" sz="2400" b="1" dirty="0">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123795564"/>
                  </a:ext>
                </a:extLst>
              </a:tr>
              <a:tr h="206561">
                <a:tc>
                  <a:txBody>
                    <a:bodyPr/>
                    <a:lstStyle/>
                    <a:p>
                      <a:pPr algn="ctr"/>
                      <a:r>
                        <a:rPr lang="en-US" sz="2400" b="1" dirty="0">
                          <a:latin typeface="Arial" panose="020B0604020202020204" pitchFamily="34" charset="0"/>
                          <a:ea typeface="Tahoma" panose="020B0604030504040204" pitchFamily="34" charset="0"/>
                          <a:cs typeface="Arial" panose="020B0604020202020204" pitchFamily="34" charset="0"/>
                        </a:rPr>
                        <a:t>2</a:t>
                      </a:r>
                    </a:p>
                  </a:txBody>
                  <a:tcPr/>
                </a:tc>
                <a:tc>
                  <a:txBody>
                    <a:bodyPr/>
                    <a:lstStyle/>
                    <a:p>
                      <a:pPr algn="ctr"/>
                      <a:r>
                        <a:rPr lang="en-US" sz="2400" b="1" i="0" kern="1200" dirty="0">
                          <a:solidFill>
                            <a:schemeClr val="dk1"/>
                          </a:solidFill>
                          <a:effectLst/>
                          <a:latin typeface="Arial" panose="020B0604020202020204" pitchFamily="34" charset="0"/>
                          <a:ea typeface="Tahoma" panose="020B0604030504040204" pitchFamily="34" charset="0"/>
                          <a:cs typeface="Arial" panose="020B0604020202020204" pitchFamily="34" charset="0"/>
                        </a:rPr>
                        <a:t>muscarinic</a:t>
                      </a:r>
                      <a:endParaRPr lang="en-US" sz="24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400" b="1" dirty="0" err="1">
                          <a:latin typeface="Arial" panose="020B0604020202020204" pitchFamily="34" charset="0"/>
                          <a:ea typeface="Tahoma" panose="020B0604030504040204" pitchFamily="34" charset="0"/>
                          <a:cs typeface="Arial" panose="020B0604020202020204" pitchFamily="34" charset="0"/>
                        </a:rPr>
                        <a:t>gpcr</a:t>
                      </a:r>
                      <a:endParaRPr lang="en-US" sz="2400" b="1" dirty="0">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950750703"/>
                  </a:ext>
                </a:extLst>
              </a:tr>
              <a:tr h="206561">
                <a:tc>
                  <a:txBody>
                    <a:bodyPr/>
                    <a:lstStyle/>
                    <a:p>
                      <a:pPr algn="ctr"/>
                      <a:r>
                        <a:rPr lang="en-US" sz="2400" b="1" dirty="0">
                          <a:latin typeface="Arial" panose="020B0604020202020204" pitchFamily="34" charset="0"/>
                          <a:ea typeface="Tahoma" panose="020B0604030504040204" pitchFamily="34" charset="0"/>
                          <a:cs typeface="Arial" panose="020B0604020202020204" pitchFamily="34" charset="0"/>
                        </a:rPr>
                        <a:t>3</a:t>
                      </a:r>
                    </a:p>
                  </a:txBody>
                  <a:tcPr/>
                </a:tc>
                <a:tc>
                  <a:txBody>
                    <a:bodyPr/>
                    <a:lstStyle/>
                    <a:p>
                      <a:pPr algn="ctr"/>
                      <a:r>
                        <a:rPr lang="en-US" sz="2400" b="1" dirty="0">
                          <a:latin typeface="Arial" panose="020B0604020202020204" pitchFamily="34" charset="0"/>
                          <a:ea typeface="Tahoma" panose="020B0604030504040204" pitchFamily="34" charset="0"/>
                          <a:cs typeface="Arial" panose="020B0604020202020204" pitchFamily="34" charset="0"/>
                        </a:rPr>
                        <a:t>Adenosine </a:t>
                      </a:r>
                    </a:p>
                  </a:txBody>
                  <a:tcPr/>
                </a:tc>
                <a:tc>
                  <a:txBody>
                    <a:bodyPr/>
                    <a:lstStyle/>
                    <a:p>
                      <a:pPr algn="ctr"/>
                      <a:r>
                        <a:rPr lang="en-US" sz="2400" b="1" dirty="0" err="1">
                          <a:latin typeface="Arial" panose="020B0604020202020204" pitchFamily="34" charset="0"/>
                          <a:ea typeface="Tahoma" panose="020B0604030504040204" pitchFamily="34" charset="0"/>
                          <a:cs typeface="Arial" panose="020B0604020202020204" pitchFamily="34" charset="0"/>
                        </a:rPr>
                        <a:t>gpcr</a:t>
                      </a:r>
                      <a:endParaRPr lang="en-US" sz="2400" b="1" dirty="0">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383854786"/>
                  </a:ext>
                </a:extLst>
              </a:tr>
            </a:tbl>
          </a:graphicData>
        </a:graphic>
      </p:graphicFrame>
      <p:sp>
        <p:nvSpPr>
          <p:cNvPr id="2" name="Title 1" descr=" 2">
            <a:extLst>
              <a:ext uri="{FF2B5EF4-FFF2-40B4-BE49-F238E27FC236}">
                <a16:creationId xmlns:a16="http://schemas.microsoft.com/office/drawing/2014/main" id="{07C868F5-0ECA-414A-B545-503F1657C573}"/>
              </a:ext>
            </a:extLst>
          </p:cNvPr>
          <p:cNvSpPr>
            <a:spLocks noGrp="1"/>
          </p:cNvSpPr>
          <p:nvPr>
            <p:ph type="title"/>
          </p:nvPr>
        </p:nvSpPr>
        <p:spPr>
          <a:xfrm>
            <a:off x="649357" y="452749"/>
            <a:ext cx="10972800" cy="1066800"/>
          </a:xfrm>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Need for tuple-level reasoning</a:t>
            </a:r>
          </a:p>
        </p:txBody>
      </p:sp>
      <p:sp>
        <p:nvSpPr>
          <p:cNvPr id="7" name="Rectangle 6">
            <a:extLst>
              <a:ext uri="{FF2B5EF4-FFF2-40B4-BE49-F238E27FC236}">
                <a16:creationId xmlns:a16="http://schemas.microsoft.com/office/drawing/2014/main" id="{AD6C9913-B0AA-4368-B2B2-1989525EF616}"/>
              </a:ext>
            </a:extLst>
          </p:cNvPr>
          <p:cNvSpPr/>
          <p:nvPr/>
        </p:nvSpPr>
        <p:spPr>
          <a:xfrm>
            <a:off x="1026160" y="3535680"/>
            <a:ext cx="3928034" cy="4572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1CA0824-2848-410A-948F-ABA2A710E43A}"/>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26</a:t>
            </a:fld>
            <a:endParaRPr lang="en-GB">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12D794A-E8E7-AE41-9B6B-D12FB7E31423}"/>
              </a:ext>
            </a:extLst>
          </p:cNvPr>
          <p:cNvSpPr/>
          <p:nvPr/>
        </p:nvSpPr>
        <p:spPr>
          <a:xfrm>
            <a:off x="2709938" y="6142621"/>
            <a:ext cx="7035423" cy="62779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b="1" dirty="0">
                <a:solidFill>
                  <a:schemeClr val="tx1"/>
                </a:solidFill>
                <a:latin typeface="Arial" panose="020B0604020202020204" pitchFamily="34" charset="0"/>
                <a:ea typeface="Tahoma" panose="020B0604030504040204" pitchFamily="34" charset="0"/>
                <a:cs typeface="Arial" panose="020B0604020202020204" pitchFamily="34" charset="0"/>
              </a:rPr>
              <a:t>This goes beyond query rewriting using views.</a:t>
            </a:r>
          </a:p>
        </p:txBody>
      </p:sp>
    </p:spTree>
    <p:extLst>
      <p:ext uri="{BB962C8B-B14F-4D97-AF65-F5344CB8AC3E}">
        <p14:creationId xmlns:p14="http://schemas.microsoft.com/office/powerpoint/2010/main" val="1444176981"/>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Outline</a:t>
            </a:r>
            <a:endParaRPr lang="en-US" sz="3500" b="1" dirty="0">
              <a:latin typeface="Arial" panose="020B0604020202020204" pitchFamily="34" charset="0"/>
              <a:ea typeface="Tahoma" panose="020B0604030504040204" pitchFamily="34" charset="0"/>
              <a:cs typeface="Arial" panose="020B0604020202020204" pitchFamily="34" charset="0"/>
            </a:endParaRPr>
          </a:p>
        </p:txBody>
      </p:sp>
      <p:sp>
        <p:nvSpPr>
          <p:cNvPr id="3" name="Content Placeholder 2"/>
          <p:cNvSpPr>
            <a:spLocks noGrp="1"/>
          </p:cNvSpPr>
          <p:nvPr>
            <p:ph idx="1"/>
          </p:nvPr>
        </p:nvSpPr>
        <p:spPr>
          <a:xfrm>
            <a:off x="2018104" y="1849658"/>
            <a:ext cx="9596394" cy="3825892"/>
          </a:xfrm>
        </p:spPr>
        <p:txBody>
          <a:bodyPr>
            <a:normAutofit/>
          </a:bodyPr>
          <a:lstStyle/>
          <a:p>
            <a:r>
              <a:rPr lang="en-US" sz="3200" dirty="0">
                <a:latin typeface="Arial" panose="020B0604020202020204" pitchFamily="34" charset="0"/>
                <a:ea typeface="Tahoma" panose="020B0604030504040204" pitchFamily="34" charset="0"/>
                <a:cs typeface="Arial" panose="020B0604020202020204" pitchFamily="34" charset="0"/>
              </a:rPr>
              <a:t>State of the art in Data Citation</a:t>
            </a:r>
          </a:p>
          <a:p>
            <a:r>
              <a:rPr lang="en-US" sz="3200" dirty="0">
                <a:latin typeface="Arial" panose="020B0604020202020204" pitchFamily="34" charset="0"/>
                <a:ea typeface="Tahoma" panose="020B0604030504040204" pitchFamily="34" charset="0"/>
                <a:cs typeface="Arial" panose="020B0604020202020204" pitchFamily="34" charset="0"/>
              </a:rPr>
              <a:t>Model: Citation views</a:t>
            </a:r>
          </a:p>
          <a:p>
            <a:r>
              <a:rPr lang="en-US" sz="3200" dirty="0">
                <a:solidFill>
                  <a:srgbClr val="A93023"/>
                </a:solidFill>
                <a:latin typeface="Arial" panose="020B0604020202020204" pitchFamily="34" charset="0"/>
                <a:ea typeface="Tahoma" panose="020B0604030504040204" pitchFamily="34" charset="0"/>
                <a:cs typeface="Arial" panose="020B0604020202020204" pitchFamily="34" charset="0"/>
              </a:rPr>
              <a:t>Implementing Citation views</a:t>
            </a:r>
          </a:p>
          <a:p>
            <a:r>
              <a:rPr lang="en-US" sz="3200" dirty="0">
                <a:latin typeface="Arial" panose="020B0604020202020204" pitchFamily="34" charset="0"/>
                <a:ea typeface="Tahoma" panose="020B0604030504040204" pitchFamily="34" charset="0"/>
                <a:cs typeface="Arial" panose="020B0604020202020204" pitchFamily="34" charset="0"/>
              </a:rPr>
              <a:t>Conclusions</a:t>
            </a:r>
          </a:p>
        </p:txBody>
      </p:sp>
      <p:sp>
        <p:nvSpPr>
          <p:cNvPr id="4" name="Slide Number Placeholder 3">
            <a:extLst>
              <a:ext uri="{FF2B5EF4-FFF2-40B4-BE49-F238E27FC236}">
                <a16:creationId xmlns:a16="http://schemas.microsoft.com/office/drawing/2014/main" id="{2E4B3007-0E41-4F93-8C7A-F9D3CAFB8B56}"/>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27</a:t>
            </a:fld>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0958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descr=" 2">
            <a:extLst>
              <a:ext uri="{FF2B5EF4-FFF2-40B4-BE49-F238E27FC236}">
                <a16:creationId xmlns:a16="http://schemas.microsoft.com/office/drawing/2014/main" id="{DD29AF84-602D-4869-BFEC-1D3F262A635F}"/>
              </a:ext>
            </a:extLst>
          </p:cNvPr>
          <p:cNvSpPr>
            <a:spLocks noGrp="1"/>
          </p:cNvSpPr>
          <p:nvPr>
            <p:ph type="title"/>
          </p:nvPr>
        </p:nvSpPr>
        <p:spPr>
          <a:xfrm>
            <a:off x="881449" y="246444"/>
            <a:ext cx="10972800" cy="1066800"/>
          </a:xfrm>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Data Citation Architecture</a:t>
            </a:r>
          </a:p>
        </p:txBody>
      </p:sp>
      <p:pic>
        <p:nvPicPr>
          <p:cNvPr id="13" name="Picture 12">
            <a:extLst>
              <a:ext uri="{FF2B5EF4-FFF2-40B4-BE49-F238E27FC236}">
                <a16:creationId xmlns:a16="http://schemas.microsoft.com/office/drawing/2014/main" id="{138A10F0-058E-844E-A5AF-E19A7F371E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2117" y="1508214"/>
            <a:ext cx="10782300" cy="4978400"/>
          </a:xfrm>
          <a:prstGeom prst="rect">
            <a:avLst/>
          </a:prstGeom>
        </p:spPr>
      </p:pic>
    </p:spTree>
    <p:extLst>
      <p:ext uri="{BB962C8B-B14F-4D97-AF65-F5344CB8AC3E}">
        <p14:creationId xmlns:p14="http://schemas.microsoft.com/office/powerpoint/2010/main" val="3466163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6B9B4-F428-4882-A0E9-2A887A8B3479}"/>
              </a:ext>
            </a:extLst>
          </p:cNvPr>
          <p:cNvSpPr>
            <a:spLocks noGrp="1"/>
          </p:cNvSpPr>
          <p:nvPr>
            <p:ph type="title"/>
          </p:nvPr>
        </p:nvSpPr>
        <p:spPr/>
        <p:txBody>
          <a:bodyPr>
            <a:normAutofit/>
          </a:bodyPr>
          <a:lstStyle/>
          <a:p>
            <a:r>
              <a:rPr lang="en-US" sz="4000" b="1" dirty="0">
                <a:solidFill>
                  <a:srgbClr val="FF0000"/>
                </a:solidFill>
                <a:latin typeface="Arial" panose="020B0604020202020204" pitchFamily="34" charset="0"/>
                <a:cs typeface="Arial" panose="020B0604020202020204" pitchFamily="34" charset="0"/>
              </a:rPr>
              <a:t>Intuition</a:t>
            </a:r>
          </a:p>
        </p:txBody>
      </p:sp>
      <p:sp>
        <p:nvSpPr>
          <p:cNvPr id="3" name="Content Placeholder 2">
            <a:extLst>
              <a:ext uri="{FF2B5EF4-FFF2-40B4-BE49-F238E27FC236}">
                <a16:creationId xmlns:a16="http://schemas.microsoft.com/office/drawing/2014/main" id="{9E949521-E81E-4872-92D6-59D458FC6B23}"/>
              </a:ext>
            </a:extLst>
          </p:cNvPr>
          <p:cNvSpPr>
            <a:spLocks noGrp="1"/>
          </p:cNvSpPr>
          <p:nvPr>
            <p:ph idx="1"/>
          </p:nvPr>
        </p:nvSpPr>
        <p:spPr>
          <a:xfrm>
            <a:off x="1708889" y="1865444"/>
            <a:ext cx="9736780" cy="2749792"/>
          </a:xfrm>
        </p:spPr>
        <p:txBody>
          <a:bodyPr>
            <a:normAutofit/>
          </a:bodyPr>
          <a:lstStyle/>
          <a:p>
            <a:pPr marL="0" lvl="1" indent="0">
              <a:buNone/>
            </a:pPr>
            <a:r>
              <a:rPr lang="en-US" sz="4000" dirty="0">
                <a:latin typeface="Arial" panose="020B0604020202020204" pitchFamily="34" charset="0"/>
                <a:ea typeface="Tahoma" panose="020B0604030504040204" pitchFamily="34" charset="0"/>
                <a:cs typeface="Arial" panose="020B0604020202020204" pitchFamily="34" charset="0"/>
              </a:rPr>
              <a:t>If a view tuple is </a:t>
            </a:r>
            <a:r>
              <a:rPr lang="en-US" sz="4000" dirty="0">
                <a:solidFill>
                  <a:srgbClr val="FF0000"/>
                </a:solidFill>
                <a:latin typeface="Arial" panose="020B0604020202020204" pitchFamily="34" charset="0"/>
                <a:ea typeface="Tahoma" panose="020B0604030504040204" pitchFamily="34" charset="0"/>
                <a:cs typeface="Arial" panose="020B0604020202020204" pitchFamily="34" charset="0"/>
              </a:rPr>
              <a:t>visible</a:t>
            </a:r>
            <a:r>
              <a:rPr lang="en-US" sz="4000" dirty="0">
                <a:latin typeface="Arial" panose="020B0604020202020204" pitchFamily="34" charset="0"/>
                <a:ea typeface="Tahoma" panose="020B0604030504040204" pitchFamily="34" charset="0"/>
                <a:cs typeface="Arial" panose="020B0604020202020204" pitchFamily="34" charset="0"/>
              </a:rPr>
              <a:t> in the query result, then the query tuple carries the view tuple’s citation annotation.</a:t>
            </a:r>
          </a:p>
          <a:p>
            <a:pPr marL="0" indent="0" algn="ctr">
              <a:buNone/>
            </a:pPr>
            <a:endParaRPr lang="en-US" sz="4000" dirty="0">
              <a:latin typeface="Arial" panose="020B0604020202020204" pitchFamily="34" charset="0"/>
              <a:ea typeface="Tahoma" panose="020B060403050404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28A9165-1C12-472C-9789-7CCD9AB3386B}"/>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29</a:t>
            </a:fld>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4181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Outline</a:t>
            </a:r>
          </a:p>
        </p:txBody>
      </p:sp>
      <p:sp>
        <p:nvSpPr>
          <p:cNvPr id="3" name="Content Placeholder 2"/>
          <p:cNvSpPr>
            <a:spLocks noGrp="1"/>
          </p:cNvSpPr>
          <p:nvPr>
            <p:ph idx="1"/>
          </p:nvPr>
        </p:nvSpPr>
        <p:spPr>
          <a:xfrm>
            <a:off x="2018104" y="1849658"/>
            <a:ext cx="9596394" cy="3825892"/>
          </a:xfrm>
        </p:spPr>
        <p:txBody>
          <a:bodyPr>
            <a:normAutofit/>
          </a:bodyPr>
          <a:lstStyle/>
          <a:p>
            <a:r>
              <a:rPr lang="en-US" sz="3200" dirty="0">
                <a:latin typeface="Arial" panose="020B0604020202020204" pitchFamily="34" charset="0"/>
                <a:ea typeface="Tahoma" panose="020B0604030504040204" pitchFamily="34" charset="0"/>
                <a:cs typeface="Arial" panose="020B0604020202020204" pitchFamily="34" charset="0"/>
              </a:rPr>
              <a:t>State of the art in Data Citation</a:t>
            </a:r>
          </a:p>
          <a:p>
            <a:r>
              <a:rPr lang="en-US" sz="3200" dirty="0">
                <a:latin typeface="Arial" panose="020B0604020202020204" pitchFamily="34" charset="0"/>
                <a:ea typeface="Tahoma" panose="020B0604030504040204" pitchFamily="34" charset="0"/>
                <a:cs typeface="Arial" panose="020B0604020202020204" pitchFamily="34" charset="0"/>
              </a:rPr>
              <a:t>Model: Citation views</a:t>
            </a:r>
          </a:p>
          <a:p>
            <a:r>
              <a:rPr lang="en-US" sz="3200" dirty="0">
                <a:latin typeface="Arial" panose="020B0604020202020204" pitchFamily="34" charset="0"/>
                <a:ea typeface="Tahoma" panose="020B0604030504040204" pitchFamily="34" charset="0"/>
                <a:cs typeface="Arial" panose="020B0604020202020204" pitchFamily="34" charset="0"/>
              </a:rPr>
              <a:t>Implementing Citation views</a:t>
            </a:r>
          </a:p>
          <a:p>
            <a:r>
              <a:rPr lang="en-US" sz="3200" dirty="0">
                <a:latin typeface="Arial" panose="020B0604020202020204" pitchFamily="34" charset="0"/>
                <a:ea typeface="Tahoma" panose="020B0604030504040204" pitchFamily="34" charset="0"/>
                <a:cs typeface="Arial" panose="020B0604020202020204" pitchFamily="34" charset="0"/>
              </a:rPr>
              <a:t>Conclusions</a:t>
            </a:r>
          </a:p>
        </p:txBody>
      </p:sp>
      <p:sp>
        <p:nvSpPr>
          <p:cNvPr id="4" name="Slide Number Placeholder 3">
            <a:extLst>
              <a:ext uri="{FF2B5EF4-FFF2-40B4-BE49-F238E27FC236}">
                <a16:creationId xmlns:a16="http://schemas.microsoft.com/office/drawing/2014/main" id="{2E4B3007-0E41-4F93-8C7A-F9D3CAFB8B56}"/>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3</a:t>
            </a:fld>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8324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8B41618-8D65-4BF9-B539-E3EAC5C81BF3}"/>
              </a:ext>
            </a:extLst>
          </p:cNvPr>
          <p:cNvSpPr>
            <a:spLocks noGrp="1"/>
          </p:cNvSpPr>
          <p:nvPr>
            <p:ph type="title"/>
          </p:nvPr>
        </p:nvSpPr>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Strategies</a:t>
            </a:r>
          </a:p>
        </p:txBody>
      </p:sp>
      <p:cxnSp>
        <p:nvCxnSpPr>
          <p:cNvPr id="8" name="Straight Arrow Connector 7">
            <a:extLst>
              <a:ext uri="{FF2B5EF4-FFF2-40B4-BE49-F238E27FC236}">
                <a16:creationId xmlns:a16="http://schemas.microsoft.com/office/drawing/2014/main" id="{E2EA9BA0-FEF7-48E0-AE64-63D0B3E93488}"/>
              </a:ext>
            </a:extLst>
          </p:cNvPr>
          <p:cNvCxnSpPr/>
          <p:nvPr/>
        </p:nvCxnSpPr>
        <p:spPr>
          <a:xfrm>
            <a:off x="1499304" y="3109225"/>
            <a:ext cx="9028253" cy="0"/>
          </a:xfrm>
          <a:prstGeom prst="straightConnector1">
            <a:avLst/>
          </a:prstGeom>
          <a:ln w="57150">
            <a:solidFill>
              <a:srgbClr val="FF0000"/>
            </a:solidFill>
            <a:tailEnd type="none"/>
          </a:ln>
          <a:effectLst>
            <a:glow rad="63500">
              <a:schemeClr val="accent1">
                <a:satMod val="175000"/>
                <a:alpha val="40000"/>
              </a:schemeClr>
            </a:glow>
            <a:softEdge rad="12700"/>
          </a:effectLst>
          <a:scene3d>
            <a:camera prst="orthographicFront"/>
            <a:lightRig rig="threePt" dir="t"/>
          </a:scene3d>
          <a:sp3d prstMaterial="metal">
            <a:bevelT w="254000"/>
          </a:sp3d>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E244E347-9B36-42A3-A7AE-6BEFDF04817F}"/>
              </a:ext>
            </a:extLst>
          </p:cNvPr>
          <p:cNvSpPr/>
          <p:nvPr/>
        </p:nvSpPr>
        <p:spPr>
          <a:xfrm>
            <a:off x="10471902" y="3066314"/>
            <a:ext cx="111309" cy="1094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B7E51A20-AB5B-4F72-B3EB-DE678AC59B2E}"/>
              </a:ext>
            </a:extLst>
          </p:cNvPr>
          <p:cNvSpPr/>
          <p:nvPr/>
        </p:nvSpPr>
        <p:spPr>
          <a:xfrm>
            <a:off x="7569203" y="4226974"/>
            <a:ext cx="4101336" cy="769441"/>
          </a:xfrm>
          <a:prstGeom prst="rect">
            <a:avLst/>
          </a:prstGeom>
        </p:spPr>
        <p:txBody>
          <a:bodyPr wrap="square">
            <a:spAutoFit/>
          </a:bodyPr>
          <a:lstStyle/>
          <a:p>
            <a:pPr marL="0" lvl="1" algn="ctr"/>
            <a:r>
              <a:rPr lang="en-US" sz="2200" dirty="0">
                <a:solidFill>
                  <a:srgbClr val="FF0000"/>
                </a:solidFill>
                <a:latin typeface="Arial" panose="020B0604020202020204" pitchFamily="34" charset="0"/>
                <a:ea typeface="Tahoma" panose="020B0604030504040204" pitchFamily="34" charset="0"/>
                <a:cs typeface="Arial" panose="020B0604020202020204" pitchFamily="34" charset="0"/>
              </a:rPr>
              <a:t>Schema level approach (SLA)</a:t>
            </a:r>
          </a:p>
          <a:p>
            <a:pPr marL="0" lvl="1" algn="ctr"/>
            <a:r>
              <a:rPr lang="en-US" sz="2200" dirty="0">
                <a:solidFill>
                  <a:srgbClr val="00B050"/>
                </a:solidFill>
                <a:latin typeface="Arial" panose="020B0604020202020204" pitchFamily="34" charset="0"/>
                <a:ea typeface="Tahoma" panose="020B0604030504040204" pitchFamily="34" charset="0"/>
                <a:cs typeface="Arial" panose="020B0604020202020204" pitchFamily="34" charset="0"/>
              </a:rPr>
              <a:t>(Pure schema-level reasoning)</a:t>
            </a:r>
          </a:p>
        </p:txBody>
      </p:sp>
      <p:cxnSp>
        <p:nvCxnSpPr>
          <p:cNvPr id="5" name="Straight Arrow Connector 4">
            <a:extLst>
              <a:ext uri="{FF2B5EF4-FFF2-40B4-BE49-F238E27FC236}">
                <a16:creationId xmlns:a16="http://schemas.microsoft.com/office/drawing/2014/main" id="{B051F36F-A8C1-4F5C-A541-013A2E5C3B7E}"/>
              </a:ext>
            </a:extLst>
          </p:cNvPr>
          <p:cNvCxnSpPr>
            <a:cxnSpLocks/>
          </p:cNvCxnSpPr>
          <p:nvPr/>
        </p:nvCxnSpPr>
        <p:spPr>
          <a:xfrm flipV="1">
            <a:off x="10527556" y="3261503"/>
            <a:ext cx="0" cy="93094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A9A3B9B-66AF-4B50-BEAF-12E0045907A6}"/>
              </a:ext>
            </a:extLst>
          </p:cNvPr>
          <p:cNvSpPr txBox="1"/>
          <p:nvPr/>
        </p:nvSpPr>
        <p:spPr>
          <a:xfrm>
            <a:off x="1031004" y="3261503"/>
            <a:ext cx="1854425" cy="769441"/>
          </a:xfrm>
          <a:prstGeom prst="rect">
            <a:avLst/>
          </a:prstGeom>
          <a:noFill/>
        </p:spPr>
        <p:txBody>
          <a:bodyPr wrap="square" rtlCol="0">
            <a:spAutoFit/>
          </a:bodyPr>
          <a:lstStyle/>
          <a:p>
            <a:r>
              <a:rPr lang="en-US" sz="2200" b="1" dirty="0">
                <a:latin typeface="Arial" panose="020B0604020202020204" pitchFamily="34" charset="0"/>
                <a:ea typeface="Tahoma" panose="020B0604030504040204" pitchFamily="34" charset="0"/>
                <a:cs typeface="Arial" panose="020B0604020202020204" pitchFamily="34" charset="0"/>
              </a:rPr>
              <a:t>Tuple-level reasoning</a:t>
            </a:r>
          </a:p>
        </p:txBody>
      </p:sp>
      <p:sp>
        <p:nvSpPr>
          <p:cNvPr id="3" name="Slide Number Placeholder 2">
            <a:extLst>
              <a:ext uri="{FF2B5EF4-FFF2-40B4-BE49-F238E27FC236}">
                <a16:creationId xmlns:a16="http://schemas.microsoft.com/office/drawing/2014/main" id="{5BEE37BB-2C58-4730-BBC5-93661F7D1CE2}"/>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30</a:t>
            </a:fld>
            <a:endParaRPr lang="en-GB">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3A32677-3192-5442-AF91-234C8CBA1C4A}"/>
              </a:ext>
            </a:extLst>
          </p:cNvPr>
          <p:cNvSpPr txBox="1"/>
          <p:nvPr/>
        </p:nvSpPr>
        <p:spPr>
          <a:xfrm>
            <a:off x="8965498" y="3234461"/>
            <a:ext cx="2195497" cy="769441"/>
          </a:xfrm>
          <a:prstGeom prst="rect">
            <a:avLst/>
          </a:prstGeom>
          <a:noFill/>
        </p:spPr>
        <p:txBody>
          <a:bodyPr wrap="square" rtlCol="0">
            <a:spAutoFit/>
          </a:bodyPr>
          <a:lstStyle/>
          <a:p>
            <a:r>
              <a:rPr lang="en-US" sz="2200" b="1" dirty="0">
                <a:latin typeface="Arial" panose="020B0604020202020204" pitchFamily="34" charset="0"/>
                <a:ea typeface="Tahoma" panose="020B0604030504040204" pitchFamily="34" charset="0"/>
                <a:cs typeface="Arial" panose="020B0604020202020204" pitchFamily="34" charset="0"/>
              </a:rPr>
              <a:t>Schema-level reasoning</a:t>
            </a:r>
          </a:p>
        </p:txBody>
      </p:sp>
    </p:spTree>
    <p:extLst>
      <p:ext uri="{BB962C8B-B14F-4D97-AF65-F5344CB8AC3E}">
        <p14:creationId xmlns:p14="http://schemas.microsoft.com/office/powerpoint/2010/main" val="3820703244"/>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8B41618-8D65-4BF9-B539-E3EAC5C81BF3}"/>
              </a:ext>
            </a:extLst>
          </p:cNvPr>
          <p:cNvSpPr>
            <a:spLocks noGrp="1"/>
          </p:cNvSpPr>
          <p:nvPr>
            <p:ph type="title"/>
          </p:nvPr>
        </p:nvSpPr>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Strategies</a:t>
            </a:r>
            <a:endParaRPr lang="en-US" sz="3500" b="1" dirty="0">
              <a:latin typeface="Arial" panose="020B0604020202020204" pitchFamily="34" charset="0"/>
              <a:ea typeface="Tahoma" panose="020B060403050404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E2EA9BA0-FEF7-48E0-AE64-63D0B3E93488}"/>
              </a:ext>
            </a:extLst>
          </p:cNvPr>
          <p:cNvCxnSpPr/>
          <p:nvPr/>
        </p:nvCxnSpPr>
        <p:spPr>
          <a:xfrm>
            <a:off x="1484314" y="3109225"/>
            <a:ext cx="9028253" cy="0"/>
          </a:xfrm>
          <a:prstGeom prst="straightConnector1">
            <a:avLst/>
          </a:prstGeom>
          <a:ln w="57150">
            <a:solidFill>
              <a:srgbClr val="FF0000"/>
            </a:solidFill>
            <a:tailEnd type="none"/>
          </a:ln>
          <a:effectLst>
            <a:glow rad="63500">
              <a:schemeClr val="accent1">
                <a:satMod val="175000"/>
                <a:alpha val="40000"/>
              </a:schemeClr>
            </a:glow>
            <a:softEdge rad="12700"/>
          </a:effectLst>
          <a:scene3d>
            <a:camera prst="orthographicFront"/>
            <a:lightRig rig="threePt" dir="t"/>
          </a:scene3d>
          <a:sp3d prstMaterial="metal">
            <a:bevelT w="254000"/>
          </a:sp3d>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480AFB3-8BC5-4200-9423-896CA77698AA}"/>
              </a:ext>
            </a:extLst>
          </p:cNvPr>
          <p:cNvSpPr/>
          <p:nvPr/>
        </p:nvSpPr>
        <p:spPr>
          <a:xfrm>
            <a:off x="1433754" y="3061030"/>
            <a:ext cx="111309" cy="1094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21D2445-F03D-4987-BDA8-7340B1742817}"/>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31</a:t>
            </a:fld>
            <a:endParaRPr lang="en-GB">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800FFD5-82C0-4EDB-8F5C-DDC6BAFA3E43}"/>
              </a:ext>
            </a:extLst>
          </p:cNvPr>
          <p:cNvSpPr txBox="1"/>
          <p:nvPr/>
        </p:nvSpPr>
        <p:spPr>
          <a:xfrm>
            <a:off x="1016014" y="3261503"/>
            <a:ext cx="1889737" cy="769441"/>
          </a:xfrm>
          <a:prstGeom prst="rect">
            <a:avLst/>
          </a:prstGeom>
          <a:noFill/>
        </p:spPr>
        <p:txBody>
          <a:bodyPr wrap="square" rtlCol="0">
            <a:spAutoFit/>
          </a:bodyPr>
          <a:lstStyle/>
          <a:p>
            <a:r>
              <a:rPr lang="en-US" sz="2200" b="1" dirty="0">
                <a:latin typeface="Arial" panose="020B0604020202020204" pitchFamily="34" charset="0"/>
                <a:ea typeface="Tahoma" panose="020B0604030504040204" pitchFamily="34" charset="0"/>
                <a:cs typeface="Arial" panose="020B0604020202020204" pitchFamily="34" charset="0"/>
              </a:rPr>
              <a:t>Tuple-level reasoning</a:t>
            </a:r>
          </a:p>
        </p:txBody>
      </p:sp>
      <p:sp>
        <p:nvSpPr>
          <p:cNvPr id="18" name="Oval 17">
            <a:extLst>
              <a:ext uri="{FF2B5EF4-FFF2-40B4-BE49-F238E27FC236}">
                <a16:creationId xmlns:a16="http://schemas.microsoft.com/office/drawing/2014/main" id="{91570C3A-1797-4D75-92B1-1B7FFF04F123}"/>
              </a:ext>
            </a:extLst>
          </p:cNvPr>
          <p:cNvSpPr/>
          <p:nvPr/>
        </p:nvSpPr>
        <p:spPr>
          <a:xfrm>
            <a:off x="10456912" y="3066314"/>
            <a:ext cx="111309" cy="1094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358887BA-3FA6-4DEC-8B67-61CE519A44FF}"/>
              </a:ext>
            </a:extLst>
          </p:cNvPr>
          <p:cNvCxnSpPr>
            <a:cxnSpLocks/>
          </p:cNvCxnSpPr>
          <p:nvPr/>
        </p:nvCxnSpPr>
        <p:spPr>
          <a:xfrm flipV="1">
            <a:off x="10512566" y="3261503"/>
            <a:ext cx="0" cy="93094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435E25C-B5E5-42DB-AF21-0F8706198B9D}"/>
              </a:ext>
            </a:extLst>
          </p:cNvPr>
          <p:cNvSpPr/>
          <p:nvPr/>
        </p:nvSpPr>
        <p:spPr>
          <a:xfrm>
            <a:off x="10252513" y="3050641"/>
            <a:ext cx="520105" cy="10941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BAE36FBB-1C2E-4AD9-A670-17C2F5B6E0DF}"/>
              </a:ext>
            </a:extLst>
          </p:cNvPr>
          <p:cNvSpPr/>
          <p:nvPr/>
        </p:nvSpPr>
        <p:spPr>
          <a:xfrm>
            <a:off x="7467602" y="4226974"/>
            <a:ext cx="4187947" cy="769441"/>
          </a:xfrm>
          <a:prstGeom prst="rect">
            <a:avLst/>
          </a:prstGeom>
        </p:spPr>
        <p:txBody>
          <a:bodyPr wrap="square">
            <a:spAutoFit/>
          </a:bodyPr>
          <a:lstStyle/>
          <a:p>
            <a:pPr marL="0" lvl="1" algn="ctr"/>
            <a:r>
              <a:rPr lang="en-US" sz="2200" dirty="0">
                <a:solidFill>
                  <a:srgbClr val="FF0000"/>
                </a:solidFill>
                <a:latin typeface="Arial" panose="020B0604020202020204" pitchFamily="34" charset="0"/>
                <a:ea typeface="Tahoma" panose="020B0604030504040204" pitchFamily="34" charset="0"/>
                <a:cs typeface="Arial" panose="020B0604020202020204" pitchFamily="34" charset="0"/>
              </a:rPr>
              <a:t>Schema level approach (SLA)</a:t>
            </a:r>
          </a:p>
          <a:p>
            <a:pPr marL="0" lvl="1" algn="ctr"/>
            <a:r>
              <a:rPr lang="en-US" sz="2200" dirty="0">
                <a:solidFill>
                  <a:srgbClr val="00B050"/>
                </a:solidFill>
                <a:latin typeface="Arial" panose="020B0604020202020204" pitchFamily="34" charset="0"/>
                <a:ea typeface="Tahoma" panose="020B0604030504040204" pitchFamily="34" charset="0"/>
                <a:cs typeface="Arial" panose="020B0604020202020204" pitchFamily="34" charset="0"/>
              </a:rPr>
              <a:t>(Pure schema-level reasoning)</a:t>
            </a:r>
          </a:p>
        </p:txBody>
      </p:sp>
      <p:sp>
        <p:nvSpPr>
          <p:cNvPr id="13" name="TextBox 12">
            <a:extLst>
              <a:ext uri="{FF2B5EF4-FFF2-40B4-BE49-F238E27FC236}">
                <a16:creationId xmlns:a16="http://schemas.microsoft.com/office/drawing/2014/main" id="{9A7F66B5-9640-8443-A0F0-037D460D7234}"/>
              </a:ext>
            </a:extLst>
          </p:cNvPr>
          <p:cNvSpPr txBox="1"/>
          <p:nvPr/>
        </p:nvSpPr>
        <p:spPr>
          <a:xfrm>
            <a:off x="8950508" y="3264441"/>
            <a:ext cx="2144211" cy="769441"/>
          </a:xfrm>
          <a:prstGeom prst="rect">
            <a:avLst/>
          </a:prstGeom>
          <a:noFill/>
        </p:spPr>
        <p:txBody>
          <a:bodyPr wrap="square" rtlCol="0">
            <a:spAutoFit/>
          </a:bodyPr>
          <a:lstStyle/>
          <a:p>
            <a:r>
              <a:rPr lang="en-US" sz="2200" b="1" dirty="0">
                <a:latin typeface="Arial" panose="020B0604020202020204" pitchFamily="34" charset="0"/>
                <a:ea typeface="Tahoma" panose="020B0604030504040204" pitchFamily="34" charset="0"/>
                <a:cs typeface="Arial" panose="020B0604020202020204" pitchFamily="34" charset="0"/>
              </a:rPr>
              <a:t>Schema-level reasoning</a:t>
            </a:r>
          </a:p>
        </p:txBody>
      </p:sp>
    </p:spTree>
    <p:custDataLst>
      <p:tags r:id="rId1"/>
    </p:custDataLst>
    <p:extLst>
      <p:ext uri="{BB962C8B-B14F-4D97-AF65-F5344CB8AC3E}">
        <p14:creationId xmlns:p14="http://schemas.microsoft.com/office/powerpoint/2010/main" val="1529929641"/>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4.16667E-7 2.22222E-6 L -0.7405 2.22222E-6 " pathEditMode="relative" rAng="0" ptsTypes="AA">
                                      <p:cBhvr>
                                        <p:cTn id="6" dur="2000" fill="hold"/>
                                        <p:tgtEl>
                                          <p:spTgt spid="10"/>
                                        </p:tgtEl>
                                        <p:attrNameLst>
                                          <p:attrName>ppt_x</p:attrName>
                                          <p:attrName>ppt_y</p:attrName>
                                        </p:attrNameLst>
                                      </p:cBhvr>
                                      <p:rCtr x="-370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8B41618-8D65-4BF9-B539-E3EAC5C81BF3}"/>
              </a:ext>
            </a:extLst>
          </p:cNvPr>
          <p:cNvSpPr>
            <a:spLocks noGrp="1"/>
          </p:cNvSpPr>
          <p:nvPr>
            <p:ph type="title"/>
          </p:nvPr>
        </p:nvSpPr>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Strategies</a:t>
            </a:r>
            <a:endParaRPr lang="en-US" sz="3500" b="1" dirty="0">
              <a:latin typeface="Arial" panose="020B0604020202020204" pitchFamily="34" charset="0"/>
              <a:ea typeface="Tahoma" panose="020B060403050404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E2EA9BA0-FEF7-48E0-AE64-63D0B3E93488}"/>
              </a:ext>
            </a:extLst>
          </p:cNvPr>
          <p:cNvCxnSpPr/>
          <p:nvPr/>
        </p:nvCxnSpPr>
        <p:spPr>
          <a:xfrm>
            <a:off x="1499304" y="3109224"/>
            <a:ext cx="9028253" cy="0"/>
          </a:xfrm>
          <a:prstGeom prst="straightConnector1">
            <a:avLst/>
          </a:prstGeom>
          <a:ln w="57150">
            <a:solidFill>
              <a:srgbClr val="FF0000"/>
            </a:solidFill>
            <a:tailEnd type="none"/>
          </a:ln>
          <a:effectLst>
            <a:glow rad="63500">
              <a:schemeClr val="accent1">
                <a:satMod val="175000"/>
                <a:alpha val="40000"/>
              </a:schemeClr>
            </a:glow>
            <a:softEdge rad="12700"/>
          </a:effectLst>
          <a:scene3d>
            <a:camera prst="orthographicFront"/>
            <a:lightRig rig="threePt" dir="t"/>
          </a:scene3d>
          <a:sp3d prstMaterial="metal">
            <a:bevelT w="254000"/>
          </a:sp3d>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480AFB3-8BC5-4200-9423-896CA77698AA}"/>
              </a:ext>
            </a:extLst>
          </p:cNvPr>
          <p:cNvSpPr/>
          <p:nvPr/>
        </p:nvSpPr>
        <p:spPr>
          <a:xfrm>
            <a:off x="1448744" y="3061029"/>
            <a:ext cx="111309" cy="1094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8FB233F9-7E5F-49FF-BCBB-B7746B8B0698}"/>
              </a:ext>
            </a:extLst>
          </p:cNvPr>
          <p:cNvSpPr/>
          <p:nvPr/>
        </p:nvSpPr>
        <p:spPr>
          <a:xfrm>
            <a:off x="1244714" y="3054922"/>
            <a:ext cx="520105" cy="10941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1F6C20BF-2ACD-4340-A000-1B8133602611}"/>
              </a:ext>
            </a:extLst>
          </p:cNvPr>
          <p:cNvSpPr/>
          <p:nvPr/>
        </p:nvSpPr>
        <p:spPr>
          <a:xfrm>
            <a:off x="567672" y="4116310"/>
            <a:ext cx="4227845" cy="1107996"/>
          </a:xfrm>
          <a:prstGeom prst="rect">
            <a:avLst/>
          </a:prstGeom>
        </p:spPr>
        <p:txBody>
          <a:bodyPr wrap="square">
            <a:spAutoFit/>
          </a:bodyPr>
          <a:lstStyle/>
          <a:p>
            <a:pPr lvl="1"/>
            <a:r>
              <a:rPr lang="en-US" sz="2200" dirty="0">
                <a:solidFill>
                  <a:srgbClr val="FF0000"/>
                </a:solidFill>
                <a:latin typeface="Arial" panose="020B0604020202020204" pitchFamily="34" charset="0"/>
                <a:ea typeface="Tahoma" panose="020B0604030504040204" pitchFamily="34" charset="0"/>
                <a:cs typeface="Arial" panose="020B0604020202020204" pitchFamily="34" charset="0"/>
              </a:rPr>
              <a:t>Tuple level approach (TLA)</a:t>
            </a:r>
          </a:p>
          <a:p>
            <a:pPr lvl="1"/>
            <a:r>
              <a:rPr lang="en-US" sz="2200" dirty="0">
                <a:solidFill>
                  <a:srgbClr val="00B050"/>
                </a:solidFill>
                <a:latin typeface="Arial" panose="020B0604020202020204" pitchFamily="34" charset="0"/>
                <a:ea typeface="Tahoma" panose="020B0604030504040204" pitchFamily="34" charset="0"/>
                <a:cs typeface="Arial" panose="020B0604020202020204" pitchFamily="34" charset="0"/>
              </a:rPr>
              <a:t>(Tuple-level reasoning </a:t>
            </a:r>
          </a:p>
          <a:p>
            <a:pPr lvl="1"/>
            <a:r>
              <a:rPr lang="en-US" sz="2200" dirty="0">
                <a:solidFill>
                  <a:srgbClr val="00B050"/>
                </a:solidFill>
                <a:latin typeface="Arial" panose="020B0604020202020204" pitchFamily="34" charset="0"/>
                <a:ea typeface="Tahoma" panose="020B0604030504040204" pitchFamily="34" charset="0"/>
                <a:cs typeface="Arial" panose="020B0604020202020204" pitchFamily="34" charset="0"/>
              </a:rPr>
              <a:t>+ schema-level reasoning)</a:t>
            </a:r>
          </a:p>
        </p:txBody>
      </p:sp>
      <p:cxnSp>
        <p:nvCxnSpPr>
          <p:cNvPr id="18" name="Straight Arrow Connector 17">
            <a:extLst>
              <a:ext uri="{FF2B5EF4-FFF2-40B4-BE49-F238E27FC236}">
                <a16:creationId xmlns:a16="http://schemas.microsoft.com/office/drawing/2014/main" id="{45FFCB26-0DAB-448E-BB46-5F8E3B666E3C}"/>
              </a:ext>
            </a:extLst>
          </p:cNvPr>
          <p:cNvCxnSpPr>
            <a:cxnSpLocks/>
            <a:endCxn id="14" idx="3"/>
          </p:cNvCxnSpPr>
          <p:nvPr/>
        </p:nvCxnSpPr>
        <p:spPr>
          <a:xfrm flipH="1" flipV="1">
            <a:off x="1465045" y="3154429"/>
            <a:ext cx="1006664" cy="96188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A25CC5A-6187-4746-BDE0-D7F04DE4C884}"/>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32</a:t>
            </a:fld>
            <a:endParaRPr lang="en-GB">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4492DAB7-6CFF-43B2-9673-FBC0FF14A243}"/>
              </a:ext>
            </a:extLst>
          </p:cNvPr>
          <p:cNvSpPr txBox="1"/>
          <p:nvPr/>
        </p:nvSpPr>
        <p:spPr>
          <a:xfrm>
            <a:off x="1031004" y="3261502"/>
            <a:ext cx="1874751" cy="769441"/>
          </a:xfrm>
          <a:prstGeom prst="rect">
            <a:avLst/>
          </a:prstGeom>
          <a:noFill/>
        </p:spPr>
        <p:txBody>
          <a:bodyPr wrap="square" rtlCol="0">
            <a:spAutoFit/>
          </a:bodyPr>
          <a:lstStyle/>
          <a:p>
            <a:r>
              <a:rPr lang="en-US" sz="2200" b="1" dirty="0">
                <a:latin typeface="Arial" panose="020B0604020202020204" pitchFamily="34" charset="0"/>
                <a:ea typeface="Tahoma" panose="020B0604030504040204" pitchFamily="34" charset="0"/>
                <a:cs typeface="Arial" panose="020B0604020202020204" pitchFamily="34" charset="0"/>
              </a:rPr>
              <a:t>Tuple-level reasoning</a:t>
            </a:r>
          </a:p>
        </p:txBody>
      </p:sp>
      <p:sp>
        <p:nvSpPr>
          <p:cNvPr id="21" name="Oval 20">
            <a:extLst>
              <a:ext uri="{FF2B5EF4-FFF2-40B4-BE49-F238E27FC236}">
                <a16:creationId xmlns:a16="http://schemas.microsoft.com/office/drawing/2014/main" id="{80064C9F-4C86-4233-A0D7-25C9E2B4FD1D}"/>
              </a:ext>
            </a:extLst>
          </p:cNvPr>
          <p:cNvSpPr/>
          <p:nvPr/>
        </p:nvSpPr>
        <p:spPr>
          <a:xfrm>
            <a:off x="10471902" y="3066313"/>
            <a:ext cx="111309" cy="1094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AF0D5F6B-325F-4FD9-9F76-8F2A32D61B9D}"/>
              </a:ext>
            </a:extLst>
          </p:cNvPr>
          <p:cNvCxnSpPr>
            <a:cxnSpLocks/>
          </p:cNvCxnSpPr>
          <p:nvPr/>
        </p:nvCxnSpPr>
        <p:spPr>
          <a:xfrm flipV="1">
            <a:off x="10527556" y="3261502"/>
            <a:ext cx="0" cy="93094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0D734A5-4447-492B-899F-E685AFD22A06}"/>
              </a:ext>
            </a:extLst>
          </p:cNvPr>
          <p:cNvSpPr/>
          <p:nvPr/>
        </p:nvSpPr>
        <p:spPr>
          <a:xfrm>
            <a:off x="7442694" y="4226973"/>
            <a:ext cx="4227845" cy="769441"/>
          </a:xfrm>
          <a:prstGeom prst="rect">
            <a:avLst/>
          </a:prstGeom>
        </p:spPr>
        <p:txBody>
          <a:bodyPr wrap="square">
            <a:spAutoFit/>
          </a:bodyPr>
          <a:lstStyle/>
          <a:p>
            <a:pPr marL="0" lvl="1" algn="ctr"/>
            <a:r>
              <a:rPr lang="en-US" sz="2200" dirty="0">
                <a:solidFill>
                  <a:srgbClr val="FF0000"/>
                </a:solidFill>
                <a:latin typeface="Arial" panose="020B0604020202020204" pitchFamily="34" charset="0"/>
                <a:ea typeface="Tahoma" panose="020B0604030504040204" pitchFamily="34" charset="0"/>
                <a:cs typeface="Arial" panose="020B0604020202020204" pitchFamily="34" charset="0"/>
              </a:rPr>
              <a:t>Schema level approach (SLA)</a:t>
            </a:r>
          </a:p>
          <a:p>
            <a:pPr marL="0" lvl="1" algn="ctr"/>
            <a:r>
              <a:rPr lang="en-US" sz="2200" dirty="0">
                <a:solidFill>
                  <a:srgbClr val="00B050"/>
                </a:solidFill>
                <a:latin typeface="Arial" panose="020B0604020202020204" pitchFamily="34" charset="0"/>
                <a:ea typeface="Tahoma" panose="020B0604030504040204" pitchFamily="34" charset="0"/>
                <a:cs typeface="Arial" panose="020B0604020202020204" pitchFamily="34" charset="0"/>
              </a:rPr>
              <a:t>(Pure schema-level reasoning)</a:t>
            </a:r>
          </a:p>
        </p:txBody>
      </p:sp>
      <p:sp>
        <p:nvSpPr>
          <p:cNvPr id="19" name="Oval 18">
            <a:extLst>
              <a:ext uri="{FF2B5EF4-FFF2-40B4-BE49-F238E27FC236}">
                <a16:creationId xmlns:a16="http://schemas.microsoft.com/office/drawing/2014/main" id="{3C1E03DD-421C-4B7D-A9F0-FE379324CB78}"/>
              </a:ext>
            </a:extLst>
          </p:cNvPr>
          <p:cNvSpPr/>
          <p:nvPr/>
        </p:nvSpPr>
        <p:spPr>
          <a:xfrm>
            <a:off x="3426435" y="3060888"/>
            <a:ext cx="111309" cy="1094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833E872A-243E-4E1A-91BB-A2282FE550F7}"/>
              </a:ext>
            </a:extLst>
          </p:cNvPr>
          <p:cNvSpPr txBox="1"/>
          <p:nvPr/>
        </p:nvSpPr>
        <p:spPr>
          <a:xfrm>
            <a:off x="8950508" y="3264441"/>
            <a:ext cx="2144211" cy="769441"/>
          </a:xfrm>
          <a:prstGeom prst="rect">
            <a:avLst/>
          </a:prstGeom>
          <a:noFill/>
        </p:spPr>
        <p:txBody>
          <a:bodyPr wrap="square" rtlCol="0">
            <a:spAutoFit/>
          </a:bodyPr>
          <a:lstStyle/>
          <a:p>
            <a:r>
              <a:rPr lang="en-US" sz="2200" b="1" dirty="0">
                <a:latin typeface="Arial" panose="020B0604020202020204" pitchFamily="34" charset="0"/>
                <a:ea typeface="Tahoma" panose="020B0604030504040204" pitchFamily="34" charset="0"/>
                <a:cs typeface="Arial" panose="020B0604020202020204" pitchFamily="34" charset="0"/>
              </a:rPr>
              <a:t>Schema-level reasoning</a:t>
            </a:r>
          </a:p>
        </p:txBody>
      </p:sp>
    </p:spTree>
    <p:extLst>
      <p:ext uri="{BB962C8B-B14F-4D97-AF65-F5344CB8AC3E}">
        <p14:creationId xmlns:p14="http://schemas.microsoft.com/office/powerpoint/2010/main" val="4040678959"/>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8B41618-8D65-4BF9-B539-E3EAC5C81BF3}"/>
              </a:ext>
            </a:extLst>
          </p:cNvPr>
          <p:cNvSpPr>
            <a:spLocks noGrp="1"/>
          </p:cNvSpPr>
          <p:nvPr>
            <p:ph type="title"/>
          </p:nvPr>
        </p:nvSpPr>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Strategies</a:t>
            </a:r>
            <a:endParaRPr lang="en-US" sz="3500" b="1" dirty="0">
              <a:latin typeface="Arial" panose="020B0604020202020204" pitchFamily="34" charset="0"/>
              <a:ea typeface="Tahoma" panose="020B060403050404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E2EA9BA0-FEF7-48E0-AE64-63D0B3E93488}"/>
              </a:ext>
            </a:extLst>
          </p:cNvPr>
          <p:cNvCxnSpPr/>
          <p:nvPr/>
        </p:nvCxnSpPr>
        <p:spPr>
          <a:xfrm>
            <a:off x="1499304" y="3109224"/>
            <a:ext cx="9028253" cy="0"/>
          </a:xfrm>
          <a:prstGeom prst="straightConnector1">
            <a:avLst/>
          </a:prstGeom>
          <a:ln w="57150">
            <a:solidFill>
              <a:srgbClr val="FF0000"/>
            </a:solidFill>
            <a:tailEnd type="none"/>
          </a:ln>
          <a:effectLst>
            <a:glow rad="63500">
              <a:schemeClr val="accent1">
                <a:satMod val="175000"/>
                <a:alpha val="40000"/>
              </a:schemeClr>
            </a:glow>
            <a:softEdge rad="12700"/>
          </a:effectLst>
          <a:scene3d>
            <a:camera prst="orthographicFront"/>
            <a:lightRig rig="threePt" dir="t"/>
          </a:scene3d>
          <a:sp3d prstMaterial="metal">
            <a:bevelT w="254000"/>
          </a:sp3d>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480AFB3-8BC5-4200-9423-896CA77698AA}"/>
              </a:ext>
            </a:extLst>
          </p:cNvPr>
          <p:cNvSpPr/>
          <p:nvPr/>
        </p:nvSpPr>
        <p:spPr>
          <a:xfrm>
            <a:off x="1448744" y="3061029"/>
            <a:ext cx="111309" cy="1094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1F6C20BF-2ACD-4340-A000-1B8133602611}"/>
              </a:ext>
            </a:extLst>
          </p:cNvPr>
          <p:cNvSpPr/>
          <p:nvPr/>
        </p:nvSpPr>
        <p:spPr>
          <a:xfrm>
            <a:off x="567672" y="4116310"/>
            <a:ext cx="4298965" cy="1107996"/>
          </a:xfrm>
          <a:prstGeom prst="rect">
            <a:avLst/>
          </a:prstGeom>
        </p:spPr>
        <p:txBody>
          <a:bodyPr wrap="square">
            <a:spAutoFit/>
          </a:bodyPr>
          <a:lstStyle/>
          <a:p>
            <a:pPr lvl="1"/>
            <a:r>
              <a:rPr lang="en-US" sz="2200" dirty="0">
                <a:solidFill>
                  <a:srgbClr val="FF0000"/>
                </a:solidFill>
                <a:latin typeface="Arial" panose="020B0604020202020204" pitchFamily="34" charset="0"/>
                <a:ea typeface="Tahoma" panose="020B0604030504040204" pitchFamily="34" charset="0"/>
                <a:cs typeface="Arial" panose="020B0604020202020204" pitchFamily="34" charset="0"/>
              </a:rPr>
              <a:t>Tuple level approach (TLA)</a:t>
            </a:r>
          </a:p>
          <a:p>
            <a:pPr lvl="1"/>
            <a:r>
              <a:rPr lang="en-US" sz="2200" dirty="0">
                <a:solidFill>
                  <a:srgbClr val="00B050"/>
                </a:solidFill>
                <a:latin typeface="Arial" panose="020B0604020202020204" pitchFamily="34" charset="0"/>
                <a:ea typeface="Tahoma" panose="020B0604030504040204" pitchFamily="34" charset="0"/>
                <a:cs typeface="Arial" panose="020B0604020202020204" pitchFamily="34" charset="0"/>
              </a:rPr>
              <a:t>(Tuple-level reasoning </a:t>
            </a:r>
          </a:p>
          <a:p>
            <a:pPr lvl="1"/>
            <a:r>
              <a:rPr lang="en-US" sz="2200" dirty="0">
                <a:solidFill>
                  <a:srgbClr val="00B050"/>
                </a:solidFill>
                <a:latin typeface="Arial" panose="020B0604020202020204" pitchFamily="34" charset="0"/>
                <a:ea typeface="Tahoma" panose="020B0604030504040204" pitchFamily="34" charset="0"/>
                <a:cs typeface="Arial" panose="020B0604020202020204" pitchFamily="34" charset="0"/>
              </a:rPr>
              <a:t>+ schema-level reasoning)</a:t>
            </a:r>
          </a:p>
        </p:txBody>
      </p:sp>
      <p:cxnSp>
        <p:nvCxnSpPr>
          <p:cNvPr id="18" name="Straight Arrow Connector 17">
            <a:extLst>
              <a:ext uri="{FF2B5EF4-FFF2-40B4-BE49-F238E27FC236}">
                <a16:creationId xmlns:a16="http://schemas.microsoft.com/office/drawing/2014/main" id="{45FFCB26-0DAB-448E-BB46-5F8E3B666E3C}"/>
              </a:ext>
            </a:extLst>
          </p:cNvPr>
          <p:cNvCxnSpPr>
            <a:cxnSpLocks/>
            <a:endCxn id="14" idx="3"/>
          </p:cNvCxnSpPr>
          <p:nvPr/>
        </p:nvCxnSpPr>
        <p:spPr>
          <a:xfrm flipH="1" flipV="1">
            <a:off x="1465045" y="3154429"/>
            <a:ext cx="1006664" cy="96188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A25CC5A-6187-4746-BDE0-D7F04DE4C884}"/>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33</a:t>
            </a:fld>
            <a:endParaRPr lang="en-GB">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4492DAB7-6CFF-43B2-9673-FBC0FF14A243}"/>
              </a:ext>
            </a:extLst>
          </p:cNvPr>
          <p:cNvSpPr txBox="1"/>
          <p:nvPr/>
        </p:nvSpPr>
        <p:spPr>
          <a:xfrm>
            <a:off x="1031004" y="3261502"/>
            <a:ext cx="1895071" cy="769441"/>
          </a:xfrm>
          <a:prstGeom prst="rect">
            <a:avLst/>
          </a:prstGeom>
          <a:noFill/>
        </p:spPr>
        <p:txBody>
          <a:bodyPr wrap="square" rtlCol="0">
            <a:spAutoFit/>
          </a:bodyPr>
          <a:lstStyle/>
          <a:p>
            <a:r>
              <a:rPr lang="en-US" sz="2200" b="1" dirty="0">
                <a:latin typeface="Arial" panose="020B0604020202020204" pitchFamily="34" charset="0"/>
                <a:ea typeface="Tahoma" panose="020B0604030504040204" pitchFamily="34" charset="0"/>
                <a:cs typeface="Arial" panose="020B0604020202020204" pitchFamily="34" charset="0"/>
              </a:rPr>
              <a:t>Tuple-level reasoning</a:t>
            </a:r>
          </a:p>
        </p:txBody>
      </p:sp>
      <p:sp>
        <p:nvSpPr>
          <p:cNvPr id="21" name="Oval 20">
            <a:extLst>
              <a:ext uri="{FF2B5EF4-FFF2-40B4-BE49-F238E27FC236}">
                <a16:creationId xmlns:a16="http://schemas.microsoft.com/office/drawing/2014/main" id="{80064C9F-4C86-4233-A0D7-25C9E2B4FD1D}"/>
              </a:ext>
            </a:extLst>
          </p:cNvPr>
          <p:cNvSpPr/>
          <p:nvPr/>
        </p:nvSpPr>
        <p:spPr>
          <a:xfrm>
            <a:off x="10471902" y="3066313"/>
            <a:ext cx="111309" cy="1094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AF0D5F6B-325F-4FD9-9F76-8F2A32D61B9D}"/>
              </a:ext>
            </a:extLst>
          </p:cNvPr>
          <p:cNvCxnSpPr>
            <a:cxnSpLocks/>
          </p:cNvCxnSpPr>
          <p:nvPr/>
        </p:nvCxnSpPr>
        <p:spPr>
          <a:xfrm flipV="1">
            <a:off x="10527556" y="3261502"/>
            <a:ext cx="0" cy="93094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0D734A5-4447-492B-899F-E685AFD22A06}"/>
              </a:ext>
            </a:extLst>
          </p:cNvPr>
          <p:cNvSpPr/>
          <p:nvPr/>
        </p:nvSpPr>
        <p:spPr>
          <a:xfrm>
            <a:off x="7579363" y="4226973"/>
            <a:ext cx="4091176" cy="769441"/>
          </a:xfrm>
          <a:prstGeom prst="rect">
            <a:avLst/>
          </a:prstGeom>
        </p:spPr>
        <p:txBody>
          <a:bodyPr wrap="square">
            <a:spAutoFit/>
          </a:bodyPr>
          <a:lstStyle/>
          <a:p>
            <a:pPr marL="0" lvl="1" algn="ctr"/>
            <a:r>
              <a:rPr lang="en-US" sz="2200" dirty="0">
                <a:solidFill>
                  <a:srgbClr val="FF0000"/>
                </a:solidFill>
                <a:latin typeface="Arial" panose="020B0604020202020204" pitchFamily="34" charset="0"/>
                <a:ea typeface="Tahoma" panose="020B0604030504040204" pitchFamily="34" charset="0"/>
                <a:cs typeface="Arial" panose="020B0604020202020204" pitchFamily="34" charset="0"/>
              </a:rPr>
              <a:t>Schema level approach (SLA)</a:t>
            </a:r>
          </a:p>
          <a:p>
            <a:pPr marL="0" lvl="1" algn="ctr"/>
            <a:r>
              <a:rPr lang="en-US" sz="2200" dirty="0">
                <a:solidFill>
                  <a:srgbClr val="00B050"/>
                </a:solidFill>
                <a:latin typeface="Arial" panose="020B0604020202020204" pitchFamily="34" charset="0"/>
                <a:ea typeface="Tahoma" panose="020B0604030504040204" pitchFamily="34" charset="0"/>
                <a:cs typeface="Arial" panose="020B0604020202020204" pitchFamily="34" charset="0"/>
              </a:rPr>
              <a:t>(Pure schema-level reasoning)</a:t>
            </a:r>
          </a:p>
        </p:txBody>
      </p:sp>
      <p:sp>
        <p:nvSpPr>
          <p:cNvPr id="19" name="Oval 18">
            <a:extLst>
              <a:ext uri="{FF2B5EF4-FFF2-40B4-BE49-F238E27FC236}">
                <a16:creationId xmlns:a16="http://schemas.microsoft.com/office/drawing/2014/main" id="{3C1E03DD-421C-4B7D-A9F0-FE379324CB78}"/>
              </a:ext>
            </a:extLst>
          </p:cNvPr>
          <p:cNvSpPr/>
          <p:nvPr/>
        </p:nvSpPr>
        <p:spPr>
          <a:xfrm>
            <a:off x="3426435" y="3060888"/>
            <a:ext cx="111309" cy="1094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B2819B6D-2A4A-49E0-81B3-5462C10E33E9}"/>
              </a:ext>
            </a:extLst>
          </p:cNvPr>
          <p:cNvSpPr/>
          <p:nvPr/>
        </p:nvSpPr>
        <p:spPr>
          <a:xfrm>
            <a:off x="1258780" y="1318434"/>
            <a:ext cx="5254219" cy="1107996"/>
          </a:xfrm>
          <a:prstGeom prst="rect">
            <a:avLst/>
          </a:prstGeom>
        </p:spPr>
        <p:txBody>
          <a:bodyPr wrap="square">
            <a:spAutoFit/>
          </a:bodyPr>
          <a:lstStyle/>
          <a:p>
            <a:pPr lvl="1"/>
            <a:r>
              <a:rPr lang="en-US" sz="2200" dirty="0">
                <a:solidFill>
                  <a:srgbClr val="FF0000"/>
                </a:solidFill>
                <a:latin typeface="Arial" panose="020B0604020202020204" pitchFamily="34" charset="0"/>
                <a:ea typeface="Tahoma" panose="020B0604030504040204" pitchFamily="34" charset="0"/>
                <a:cs typeface="Arial" panose="020B0604020202020204" pitchFamily="34" charset="0"/>
              </a:rPr>
              <a:t>Semi-schema level approach (SSLA)</a:t>
            </a:r>
          </a:p>
          <a:p>
            <a:pPr lvl="1"/>
            <a:r>
              <a:rPr lang="en-US" sz="2200" dirty="0">
                <a:solidFill>
                  <a:srgbClr val="00B050"/>
                </a:solidFill>
                <a:latin typeface="Arial" panose="020B0604020202020204" pitchFamily="34" charset="0"/>
                <a:ea typeface="Tahoma" panose="020B0604030504040204" pitchFamily="34" charset="0"/>
                <a:cs typeface="Arial" panose="020B0604020202020204" pitchFamily="34" charset="0"/>
              </a:rPr>
              <a:t>(Tuple-level reasoning</a:t>
            </a:r>
          </a:p>
          <a:p>
            <a:pPr lvl="1"/>
            <a:r>
              <a:rPr lang="en-US" sz="2200" dirty="0">
                <a:solidFill>
                  <a:srgbClr val="00B050"/>
                </a:solidFill>
                <a:latin typeface="Arial" panose="020B0604020202020204" pitchFamily="34" charset="0"/>
                <a:ea typeface="Tahoma" panose="020B0604030504040204" pitchFamily="34" charset="0"/>
                <a:cs typeface="Arial" panose="020B0604020202020204" pitchFamily="34" charset="0"/>
              </a:rPr>
              <a:t>+ schema-level reasoning)</a:t>
            </a:r>
          </a:p>
        </p:txBody>
      </p:sp>
      <p:cxnSp>
        <p:nvCxnSpPr>
          <p:cNvPr id="25" name="Straight Arrow Connector 24">
            <a:extLst>
              <a:ext uri="{FF2B5EF4-FFF2-40B4-BE49-F238E27FC236}">
                <a16:creationId xmlns:a16="http://schemas.microsoft.com/office/drawing/2014/main" id="{2C0E96AD-A318-45AD-82D3-1E8EA39A7661}"/>
              </a:ext>
            </a:extLst>
          </p:cNvPr>
          <p:cNvCxnSpPr>
            <a:cxnSpLocks/>
          </p:cNvCxnSpPr>
          <p:nvPr/>
        </p:nvCxnSpPr>
        <p:spPr>
          <a:xfrm>
            <a:off x="3508826" y="2241764"/>
            <a:ext cx="0" cy="77126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8FB233F9-7E5F-49FF-BCBB-B7746B8B0698}"/>
              </a:ext>
            </a:extLst>
          </p:cNvPr>
          <p:cNvSpPr/>
          <p:nvPr/>
        </p:nvSpPr>
        <p:spPr>
          <a:xfrm>
            <a:off x="1244714" y="3054922"/>
            <a:ext cx="520105" cy="10941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273BBFDE-04E2-4207-A9C1-88033FA15DC8}"/>
              </a:ext>
            </a:extLst>
          </p:cNvPr>
          <p:cNvSpPr txBox="1"/>
          <p:nvPr/>
        </p:nvSpPr>
        <p:spPr>
          <a:xfrm>
            <a:off x="8950508" y="3264441"/>
            <a:ext cx="2144211" cy="769441"/>
          </a:xfrm>
          <a:prstGeom prst="rect">
            <a:avLst/>
          </a:prstGeom>
          <a:noFill/>
        </p:spPr>
        <p:txBody>
          <a:bodyPr wrap="square" rtlCol="0">
            <a:spAutoFit/>
          </a:bodyPr>
          <a:lstStyle/>
          <a:p>
            <a:r>
              <a:rPr lang="en-US" sz="2200" b="1" dirty="0">
                <a:latin typeface="Arial" panose="020B0604020202020204" pitchFamily="34" charset="0"/>
                <a:ea typeface="Tahoma" panose="020B0604030504040204" pitchFamily="34" charset="0"/>
                <a:cs typeface="Arial" panose="020B0604020202020204" pitchFamily="34" charset="0"/>
              </a:rPr>
              <a:t>Schema-level reasoning</a:t>
            </a:r>
          </a:p>
        </p:txBody>
      </p:sp>
    </p:spTree>
    <p:custDataLst>
      <p:tags r:id="rId1"/>
    </p:custDataLst>
    <p:extLst>
      <p:ext uri="{BB962C8B-B14F-4D97-AF65-F5344CB8AC3E}">
        <p14:creationId xmlns:p14="http://schemas.microsoft.com/office/powerpoint/2010/main" val="1014412286"/>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2.5E-6 -7.40741E-7 L 0.16276 0.00046 " pathEditMode="relative" rAng="0" ptsTypes="AA">
                                      <p:cBhvr>
                                        <p:cTn id="6" dur="2000" fill="hold"/>
                                        <p:tgtEl>
                                          <p:spTgt spid="16"/>
                                        </p:tgtEl>
                                        <p:attrNameLst>
                                          <p:attrName>ppt_x</p:attrName>
                                          <p:attrName>ppt_y</p:attrName>
                                        </p:attrNameLst>
                                      </p:cBhvr>
                                      <p:rCtr x="813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8B41618-8D65-4BF9-B539-E3EAC5C81BF3}"/>
              </a:ext>
            </a:extLst>
          </p:cNvPr>
          <p:cNvSpPr>
            <a:spLocks noGrp="1"/>
          </p:cNvSpPr>
          <p:nvPr>
            <p:ph type="title"/>
          </p:nvPr>
        </p:nvSpPr>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Strategies</a:t>
            </a:r>
            <a:endParaRPr lang="en-US" sz="3500" b="1" dirty="0">
              <a:latin typeface="Arial" panose="020B0604020202020204" pitchFamily="34" charset="0"/>
              <a:ea typeface="Tahoma" panose="020B060403050404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E2EA9BA0-FEF7-48E0-AE64-63D0B3E93488}"/>
              </a:ext>
            </a:extLst>
          </p:cNvPr>
          <p:cNvCxnSpPr/>
          <p:nvPr/>
        </p:nvCxnSpPr>
        <p:spPr>
          <a:xfrm>
            <a:off x="1499304" y="3109225"/>
            <a:ext cx="9028253" cy="0"/>
          </a:xfrm>
          <a:prstGeom prst="straightConnector1">
            <a:avLst/>
          </a:prstGeom>
          <a:ln w="57150">
            <a:solidFill>
              <a:srgbClr val="FF0000"/>
            </a:solidFill>
            <a:tailEnd type="none"/>
          </a:ln>
          <a:effectLst>
            <a:glow rad="63500">
              <a:schemeClr val="accent1">
                <a:satMod val="175000"/>
                <a:alpha val="40000"/>
              </a:schemeClr>
            </a:glow>
            <a:softEdge rad="12700"/>
          </a:effectLst>
          <a:scene3d>
            <a:camera prst="orthographicFront"/>
            <a:lightRig rig="threePt" dir="t"/>
          </a:scene3d>
          <a:sp3d prstMaterial="metal">
            <a:bevelT w="254000"/>
          </a:sp3d>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FD38E0E-0294-48B5-A2CB-9FADDA0935EC}"/>
              </a:ext>
            </a:extLst>
          </p:cNvPr>
          <p:cNvSpPr/>
          <p:nvPr/>
        </p:nvSpPr>
        <p:spPr>
          <a:xfrm>
            <a:off x="3426435" y="3060888"/>
            <a:ext cx="111309" cy="1094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E9EF30E1-C73A-4CFE-A98C-627B23D2E715}"/>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34</a:t>
            </a:fld>
            <a:endParaRPr lang="en-GB">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CAD3A63-D569-4A59-8610-847F88382652}"/>
              </a:ext>
            </a:extLst>
          </p:cNvPr>
          <p:cNvSpPr txBox="1"/>
          <p:nvPr/>
        </p:nvSpPr>
        <p:spPr>
          <a:xfrm>
            <a:off x="1031004" y="3261503"/>
            <a:ext cx="1834113" cy="769441"/>
          </a:xfrm>
          <a:prstGeom prst="rect">
            <a:avLst/>
          </a:prstGeom>
          <a:noFill/>
        </p:spPr>
        <p:txBody>
          <a:bodyPr wrap="square" rtlCol="0">
            <a:spAutoFit/>
          </a:bodyPr>
          <a:lstStyle/>
          <a:p>
            <a:r>
              <a:rPr lang="en-US" sz="2200" b="1" dirty="0">
                <a:latin typeface="Arial" panose="020B0604020202020204" pitchFamily="34" charset="0"/>
                <a:ea typeface="Tahoma" panose="020B0604030504040204" pitchFamily="34" charset="0"/>
                <a:cs typeface="Arial" panose="020B0604020202020204" pitchFamily="34" charset="0"/>
              </a:rPr>
              <a:t>Tuple-level reasoning</a:t>
            </a:r>
          </a:p>
        </p:txBody>
      </p:sp>
      <p:sp>
        <p:nvSpPr>
          <p:cNvPr id="23" name="Oval 22">
            <a:extLst>
              <a:ext uri="{FF2B5EF4-FFF2-40B4-BE49-F238E27FC236}">
                <a16:creationId xmlns:a16="http://schemas.microsoft.com/office/drawing/2014/main" id="{4A784ED3-3882-4ABF-AB78-EB11B7261B3E}"/>
              </a:ext>
            </a:extLst>
          </p:cNvPr>
          <p:cNvSpPr/>
          <p:nvPr/>
        </p:nvSpPr>
        <p:spPr>
          <a:xfrm>
            <a:off x="10471902" y="3066314"/>
            <a:ext cx="111309" cy="1094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5" name="Straight Arrow Connector 24">
            <a:extLst>
              <a:ext uri="{FF2B5EF4-FFF2-40B4-BE49-F238E27FC236}">
                <a16:creationId xmlns:a16="http://schemas.microsoft.com/office/drawing/2014/main" id="{FEEF531D-B918-407D-96BE-C6CCD80DAF8B}"/>
              </a:ext>
            </a:extLst>
          </p:cNvPr>
          <p:cNvCxnSpPr>
            <a:cxnSpLocks/>
          </p:cNvCxnSpPr>
          <p:nvPr/>
        </p:nvCxnSpPr>
        <p:spPr>
          <a:xfrm flipV="1">
            <a:off x="10527556" y="3261503"/>
            <a:ext cx="0" cy="93094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E36D2C5-B2EC-4A4B-92ED-63610335BFDB}"/>
              </a:ext>
            </a:extLst>
          </p:cNvPr>
          <p:cNvSpPr/>
          <p:nvPr/>
        </p:nvSpPr>
        <p:spPr>
          <a:xfrm>
            <a:off x="567672" y="4116311"/>
            <a:ext cx="4380246" cy="1107996"/>
          </a:xfrm>
          <a:prstGeom prst="rect">
            <a:avLst/>
          </a:prstGeom>
        </p:spPr>
        <p:txBody>
          <a:bodyPr wrap="square">
            <a:spAutoFit/>
          </a:bodyPr>
          <a:lstStyle/>
          <a:p>
            <a:pPr lvl="1"/>
            <a:r>
              <a:rPr lang="en-US" sz="2200" dirty="0">
                <a:solidFill>
                  <a:srgbClr val="FF0000"/>
                </a:solidFill>
                <a:latin typeface="Arial" panose="020B0604020202020204" pitchFamily="34" charset="0"/>
                <a:ea typeface="Tahoma" panose="020B0604030504040204" pitchFamily="34" charset="0"/>
                <a:cs typeface="Arial" panose="020B0604020202020204" pitchFamily="34" charset="0"/>
              </a:rPr>
              <a:t>Tuple level approach (TLA)</a:t>
            </a:r>
          </a:p>
          <a:p>
            <a:pPr lvl="1"/>
            <a:r>
              <a:rPr lang="en-US" sz="2200" dirty="0">
                <a:solidFill>
                  <a:srgbClr val="00B050"/>
                </a:solidFill>
                <a:latin typeface="Arial" panose="020B0604020202020204" pitchFamily="34" charset="0"/>
                <a:ea typeface="Tahoma" panose="020B0604030504040204" pitchFamily="34" charset="0"/>
                <a:cs typeface="Arial" panose="020B0604020202020204" pitchFamily="34" charset="0"/>
              </a:rPr>
              <a:t>(Tuple-level reasoning </a:t>
            </a:r>
          </a:p>
          <a:p>
            <a:pPr lvl="1"/>
            <a:r>
              <a:rPr lang="en-US" sz="2200" dirty="0">
                <a:solidFill>
                  <a:srgbClr val="00B050"/>
                </a:solidFill>
                <a:latin typeface="Arial" panose="020B0604020202020204" pitchFamily="34" charset="0"/>
                <a:ea typeface="Tahoma" panose="020B0604030504040204" pitchFamily="34" charset="0"/>
                <a:cs typeface="Arial" panose="020B0604020202020204" pitchFamily="34" charset="0"/>
              </a:rPr>
              <a:t>+ schema-level reasoning)</a:t>
            </a:r>
          </a:p>
        </p:txBody>
      </p:sp>
      <p:sp>
        <p:nvSpPr>
          <p:cNvPr id="21" name="Rectangle 20">
            <a:extLst>
              <a:ext uri="{FF2B5EF4-FFF2-40B4-BE49-F238E27FC236}">
                <a16:creationId xmlns:a16="http://schemas.microsoft.com/office/drawing/2014/main" id="{F492A63A-643E-4555-AF6D-91B7E1C4E471}"/>
              </a:ext>
            </a:extLst>
          </p:cNvPr>
          <p:cNvSpPr/>
          <p:nvPr/>
        </p:nvSpPr>
        <p:spPr>
          <a:xfrm>
            <a:off x="7538722" y="4226974"/>
            <a:ext cx="4131817" cy="769441"/>
          </a:xfrm>
          <a:prstGeom prst="rect">
            <a:avLst/>
          </a:prstGeom>
        </p:spPr>
        <p:txBody>
          <a:bodyPr wrap="square">
            <a:spAutoFit/>
          </a:bodyPr>
          <a:lstStyle/>
          <a:p>
            <a:pPr marL="0" lvl="1" algn="ctr"/>
            <a:r>
              <a:rPr lang="en-US" sz="2200" dirty="0">
                <a:solidFill>
                  <a:srgbClr val="FF0000"/>
                </a:solidFill>
                <a:latin typeface="Arial" panose="020B0604020202020204" pitchFamily="34" charset="0"/>
                <a:ea typeface="Tahoma" panose="020B0604030504040204" pitchFamily="34" charset="0"/>
                <a:cs typeface="Arial" panose="020B0604020202020204" pitchFamily="34" charset="0"/>
              </a:rPr>
              <a:t>Schema level approach (SLA)</a:t>
            </a:r>
          </a:p>
          <a:p>
            <a:pPr marL="0" lvl="1" algn="ctr"/>
            <a:r>
              <a:rPr lang="en-US" sz="2200" dirty="0">
                <a:solidFill>
                  <a:srgbClr val="00B050"/>
                </a:solidFill>
                <a:latin typeface="Arial" panose="020B0604020202020204" pitchFamily="34" charset="0"/>
                <a:ea typeface="Tahoma" panose="020B0604030504040204" pitchFamily="34" charset="0"/>
                <a:cs typeface="Arial" panose="020B0604020202020204" pitchFamily="34" charset="0"/>
              </a:rPr>
              <a:t>(Pure schema-level reasoning)</a:t>
            </a:r>
          </a:p>
        </p:txBody>
      </p:sp>
      <p:sp>
        <p:nvSpPr>
          <p:cNvPr id="24" name="Rectangle 23">
            <a:extLst>
              <a:ext uri="{FF2B5EF4-FFF2-40B4-BE49-F238E27FC236}">
                <a16:creationId xmlns:a16="http://schemas.microsoft.com/office/drawing/2014/main" id="{84673B4A-26F8-423A-82F2-4EDB9A9C3222}"/>
              </a:ext>
            </a:extLst>
          </p:cNvPr>
          <p:cNvSpPr/>
          <p:nvPr/>
        </p:nvSpPr>
        <p:spPr>
          <a:xfrm>
            <a:off x="1258780" y="1318434"/>
            <a:ext cx="7275617" cy="1107996"/>
          </a:xfrm>
          <a:prstGeom prst="rect">
            <a:avLst/>
          </a:prstGeom>
        </p:spPr>
        <p:txBody>
          <a:bodyPr wrap="square">
            <a:spAutoFit/>
          </a:bodyPr>
          <a:lstStyle/>
          <a:p>
            <a:pPr lvl="1"/>
            <a:r>
              <a:rPr lang="en-US" sz="2200" dirty="0">
                <a:solidFill>
                  <a:srgbClr val="FF0000"/>
                </a:solidFill>
                <a:latin typeface="Arial" panose="020B0604020202020204" pitchFamily="34" charset="0"/>
                <a:ea typeface="Tahoma" panose="020B0604030504040204" pitchFamily="34" charset="0"/>
                <a:cs typeface="Arial" panose="020B0604020202020204" pitchFamily="34" charset="0"/>
              </a:rPr>
              <a:t>Semi-schema level approach (SSLA)</a:t>
            </a:r>
          </a:p>
          <a:p>
            <a:pPr lvl="1"/>
            <a:r>
              <a:rPr lang="en-US" sz="2200" dirty="0">
                <a:solidFill>
                  <a:srgbClr val="00B050"/>
                </a:solidFill>
                <a:latin typeface="Arial" panose="020B0604020202020204" pitchFamily="34" charset="0"/>
                <a:ea typeface="Tahoma" panose="020B0604030504040204" pitchFamily="34" charset="0"/>
                <a:cs typeface="Arial" panose="020B0604020202020204" pitchFamily="34" charset="0"/>
              </a:rPr>
              <a:t>(Tuple-level reasoning</a:t>
            </a:r>
          </a:p>
          <a:p>
            <a:pPr lvl="1"/>
            <a:r>
              <a:rPr lang="en-US" sz="2200" dirty="0">
                <a:solidFill>
                  <a:srgbClr val="00B050"/>
                </a:solidFill>
                <a:latin typeface="Arial" panose="020B0604020202020204" pitchFamily="34" charset="0"/>
                <a:ea typeface="Tahoma" panose="020B0604030504040204" pitchFamily="34" charset="0"/>
                <a:cs typeface="Arial" panose="020B0604020202020204" pitchFamily="34" charset="0"/>
              </a:rPr>
              <a:t>+ schema-level reasoning)</a:t>
            </a:r>
          </a:p>
        </p:txBody>
      </p:sp>
      <p:cxnSp>
        <p:nvCxnSpPr>
          <p:cNvPr id="26" name="Straight Arrow Connector 25">
            <a:extLst>
              <a:ext uri="{FF2B5EF4-FFF2-40B4-BE49-F238E27FC236}">
                <a16:creationId xmlns:a16="http://schemas.microsoft.com/office/drawing/2014/main" id="{07F287B8-D567-403A-A96F-28DAE4B64321}"/>
              </a:ext>
            </a:extLst>
          </p:cNvPr>
          <p:cNvCxnSpPr>
            <a:cxnSpLocks/>
          </p:cNvCxnSpPr>
          <p:nvPr/>
        </p:nvCxnSpPr>
        <p:spPr>
          <a:xfrm>
            <a:off x="3508826" y="2241764"/>
            <a:ext cx="0" cy="77126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25A470E-7787-4024-A171-E9FAED50DD59}"/>
              </a:ext>
            </a:extLst>
          </p:cNvPr>
          <p:cNvCxnSpPr>
            <a:cxnSpLocks/>
          </p:cNvCxnSpPr>
          <p:nvPr/>
        </p:nvCxnSpPr>
        <p:spPr>
          <a:xfrm flipH="1" flipV="1">
            <a:off x="1465045" y="3154429"/>
            <a:ext cx="1006664" cy="96188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235B668-A4A3-4BD0-80FD-D610850E736B}"/>
              </a:ext>
            </a:extLst>
          </p:cNvPr>
          <p:cNvSpPr/>
          <p:nvPr/>
        </p:nvSpPr>
        <p:spPr>
          <a:xfrm>
            <a:off x="1433754" y="3061030"/>
            <a:ext cx="111309" cy="1094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336F37F1-B3DF-4124-BBF6-47A4EC3908DA}"/>
              </a:ext>
            </a:extLst>
          </p:cNvPr>
          <p:cNvSpPr/>
          <p:nvPr/>
        </p:nvSpPr>
        <p:spPr>
          <a:xfrm>
            <a:off x="3207047" y="3060898"/>
            <a:ext cx="520105" cy="10941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B205BBE9-6B6B-4573-BDA1-32DEB90AB6B8}"/>
              </a:ext>
            </a:extLst>
          </p:cNvPr>
          <p:cNvSpPr txBox="1"/>
          <p:nvPr/>
        </p:nvSpPr>
        <p:spPr>
          <a:xfrm>
            <a:off x="8950508" y="3264441"/>
            <a:ext cx="2144211" cy="769441"/>
          </a:xfrm>
          <a:prstGeom prst="rect">
            <a:avLst/>
          </a:prstGeom>
          <a:noFill/>
        </p:spPr>
        <p:txBody>
          <a:bodyPr wrap="square" rtlCol="0">
            <a:spAutoFit/>
          </a:bodyPr>
          <a:lstStyle/>
          <a:p>
            <a:r>
              <a:rPr lang="en-US" sz="2200" b="1" dirty="0">
                <a:latin typeface="Arial" panose="020B0604020202020204" pitchFamily="34" charset="0"/>
                <a:ea typeface="Tahoma" panose="020B0604030504040204" pitchFamily="34" charset="0"/>
                <a:cs typeface="Arial" panose="020B0604020202020204" pitchFamily="34" charset="0"/>
              </a:rPr>
              <a:t>Schema-level reasoning</a:t>
            </a:r>
          </a:p>
        </p:txBody>
      </p:sp>
    </p:spTree>
    <p:custDataLst>
      <p:tags r:id="rId1"/>
    </p:custDataLst>
    <p:extLst>
      <p:ext uri="{BB962C8B-B14F-4D97-AF65-F5344CB8AC3E}">
        <p14:creationId xmlns:p14="http://schemas.microsoft.com/office/powerpoint/2010/main" val="2201353749"/>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5E-6 3.33333E-6 L -0.16146 -0.0007 " pathEditMode="relative" rAng="0" ptsTypes="AA">
                                      <p:cBhvr>
                                        <p:cTn id="6" dur="2000" fill="hold"/>
                                        <p:tgtEl>
                                          <p:spTgt spid="22"/>
                                        </p:tgtEl>
                                        <p:attrNameLst>
                                          <p:attrName>ppt_x</p:attrName>
                                          <p:attrName>ppt_y</p:attrName>
                                        </p:attrNameLst>
                                      </p:cBhvr>
                                      <p:rCtr x="-807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CFD3E9D5-BAAE-461E-88C2-17B5E4377729}"/>
              </a:ext>
            </a:extLst>
          </p:cNvPr>
          <p:cNvSpPr>
            <a:spLocks noGrp="1"/>
          </p:cNvSpPr>
          <p:nvPr>
            <p:ph type="title"/>
          </p:nvPr>
        </p:nvSpPr>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Tuple-level approach</a:t>
            </a:r>
          </a:p>
        </p:txBody>
      </p:sp>
      <p:sp>
        <p:nvSpPr>
          <p:cNvPr id="4" name="TextBox 3" descr=" 4">
            <a:extLst>
              <a:ext uri="{FF2B5EF4-FFF2-40B4-BE49-F238E27FC236}">
                <a16:creationId xmlns:a16="http://schemas.microsoft.com/office/drawing/2014/main" id="{432AC599-ABE6-49DD-9E83-32529FDD7073}"/>
              </a:ext>
            </a:extLst>
          </p:cNvPr>
          <p:cNvSpPr txBox="1"/>
          <p:nvPr/>
        </p:nvSpPr>
        <p:spPr>
          <a:xfrm>
            <a:off x="3086371" y="2730430"/>
            <a:ext cx="1159292" cy="461665"/>
          </a:xfrm>
          <a:prstGeom prst="rect">
            <a:avLst/>
          </a:prstGeom>
          <a:noFill/>
        </p:spPr>
        <p:txBody>
          <a:bodyPr wrap="none" rtlCol="0">
            <a:spAutoFit/>
          </a:bodyPr>
          <a:lstStyle/>
          <a:p>
            <a:r>
              <a:rPr lang="en-US" sz="2400" b="1" dirty="0">
                <a:latin typeface="Arial" panose="020B0604020202020204" pitchFamily="34" charset="0"/>
                <a:ea typeface="Tahoma" panose="020B0604030504040204" pitchFamily="34" charset="0"/>
                <a:cs typeface="Arial" panose="020B0604020202020204" pitchFamily="34" charset="0"/>
              </a:rPr>
              <a:t>Family</a:t>
            </a:r>
            <a:endParaRPr lang="en-US" sz="2000" b="1" dirty="0">
              <a:latin typeface="Arial" panose="020B0604020202020204" pitchFamily="34" charset="0"/>
              <a:ea typeface="Tahoma" panose="020B0604030504040204" pitchFamily="34" charset="0"/>
              <a:cs typeface="Arial" panose="020B0604020202020204" pitchFamily="34" charset="0"/>
            </a:endParaRPr>
          </a:p>
        </p:txBody>
      </p:sp>
      <p:sp>
        <p:nvSpPr>
          <p:cNvPr id="5" name="TextBox 4" descr=" 5">
            <a:extLst>
              <a:ext uri="{FF2B5EF4-FFF2-40B4-BE49-F238E27FC236}">
                <a16:creationId xmlns:a16="http://schemas.microsoft.com/office/drawing/2014/main" id="{249D29B2-925C-49E5-9FD9-25CBAA7D06A1}"/>
              </a:ext>
            </a:extLst>
          </p:cNvPr>
          <p:cNvSpPr txBox="1"/>
          <p:nvPr/>
        </p:nvSpPr>
        <p:spPr>
          <a:xfrm>
            <a:off x="7339004" y="2812088"/>
            <a:ext cx="1842171" cy="461665"/>
          </a:xfrm>
          <a:prstGeom prst="rect">
            <a:avLst/>
          </a:prstGeom>
          <a:noFill/>
        </p:spPr>
        <p:txBody>
          <a:bodyPr wrap="none" rtlCol="0">
            <a:spAutoFit/>
          </a:bodyPr>
          <a:lstStyle/>
          <a:p>
            <a:r>
              <a:rPr lang="en-US" sz="2400" b="1" dirty="0" err="1">
                <a:latin typeface="Arial" panose="020B0604020202020204" pitchFamily="34" charset="0"/>
                <a:ea typeface="Tahoma" panose="020B0604030504040204" pitchFamily="34" charset="0"/>
                <a:cs typeface="Arial" panose="020B0604020202020204" pitchFamily="34" charset="0"/>
              </a:rPr>
              <a:t>FamilyIntro</a:t>
            </a:r>
            <a:endParaRPr lang="en-US" sz="2000" b="1" dirty="0">
              <a:latin typeface="Arial" panose="020B0604020202020204" pitchFamily="34" charset="0"/>
              <a:ea typeface="Tahoma" panose="020B0604030504040204" pitchFamily="34" charset="0"/>
              <a:cs typeface="Arial" panose="020B0604020202020204" pitchFamily="34" charset="0"/>
            </a:endParaRPr>
          </a:p>
        </p:txBody>
      </p:sp>
      <p:graphicFrame>
        <p:nvGraphicFramePr>
          <p:cNvPr id="6" name="Table 5" descr=" 6">
            <a:extLst>
              <a:ext uri="{FF2B5EF4-FFF2-40B4-BE49-F238E27FC236}">
                <a16:creationId xmlns:a16="http://schemas.microsoft.com/office/drawing/2014/main" id="{8FA4201A-870D-4656-A794-C60F8EBCFCB7}"/>
              </a:ext>
            </a:extLst>
          </p:cNvPr>
          <p:cNvGraphicFramePr>
            <a:graphicFrameLocks noGrp="1"/>
          </p:cNvGraphicFramePr>
          <p:nvPr>
            <p:extLst>
              <p:ext uri="{D42A27DB-BD31-4B8C-83A1-F6EECF244321}">
                <p14:modId xmlns:p14="http://schemas.microsoft.com/office/powerpoint/2010/main" val="1883223497"/>
              </p:ext>
            </p:extLst>
          </p:nvPr>
        </p:nvGraphicFramePr>
        <p:xfrm>
          <a:off x="1484315" y="3212198"/>
          <a:ext cx="4583628" cy="1981200"/>
        </p:xfrm>
        <a:graphic>
          <a:graphicData uri="http://schemas.openxmlformats.org/drawingml/2006/table">
            <a:tbl>
              <a:tblPr firstRow="1" bandRow="1">
                <a:tableStyleId>{5C22544A-7EE6-4342-B048-85BDC9FD1C3A}</a:tableStyleId>
              </a:tblPr>
              <a:tblGrid>
                <a:gridCol w="764091">
                  <a:extLst>
                    <a:ext uri="{9D8B030D-6E8A-4147-A177-3AD203B41FA5}">
                      <a16:colId xmlns:a16="http://schemas.microsoft.com/office/drawing/2014/main" val="229530307"/>
                    </a:ext>
                  </a:extLst>
                </a:gridCol>
                <a:gridCol w="1821463">
                  <a:extLst>
                    <a:ext uri="{9D8B030D-6E8A-4147-A177-3AD203B41FA5}">
                      <a16:colId xmlns:a16="http://schemas.microsoft.com/office/drawing/2014/main" val="2147827952"/>
                    </a:ext>
                  </a:extLst>
                </a:gridCol>
                <a:gridCol w="910733">
                  <a:extLst>
                    <a:ext uri="{9D8B030D-6E8A-4147-A177-3AD203B41FA5}">
                      <a16:colId xmlns:a16="http://schemas.microsoft.com/office/drawing/2014/main" val="904800979"/>
                    </a:ext>
                  </a:extLst>
                </a:gridCol>
                <a:gridCol w="1087341">
                  <a:extLst>
                    <a:ext uri="{9D8B030D-6E8A-4147-A177-3AD203B41FA5}">
                      <a16:colId xmlns:a16="http://schemas.microsoft.com/office/drawing/2014/main" val="1484870643"/>
                    </a:ext>
                  </a:extLst>
                </a:gridCol>
              </a:tblGrid>
              <a:tr h="370840">
                <a:tc>
                  <a:txBody>
                    <a:bodyPr/>
                    <a:lstStyle/>
                    <a:p>
                      <a:pPr algn="ctr"/>
                      <a:r>
                        <a:rPr lang="en-US" altLang="zh-CN" sz="2000" b="1" dirty="0">
                          <a:solidFill>
                            <a:schemeClr val="bg1"/>
                          </a:solidFill>
                          <a:latin typeface="Arial" panose="020B0604020202020204" pitchFamily="34" charset="0"/>
                          <a:ea typeface="Tahoma" panose="020B0604030504040204" pitchFamily="34" charset="0"/>
                          <a:cs typeface="Arial" panose="020B0604020202020204" pitchFamily="34" charset="0"/>
                        </a:rPr>
                        <a:t>FID</a:t>
                      </a:r>
                      <a:endPar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N</a:t>
                      </a: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Ty</a:t>
                      </a:r>
                    </a:p>
                  </a:txBody>
                  <a:tcPr/>
                </a:tc>
                <a:tc>
                  <a:txBody>
                    <a:bodyPr/>
                    <a:lstStyle/>
                    <a:p>
                      <a:pPr algn="ctr"/>
                      <a:endPar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629673992"/>
                  </a:ext>
                </a:extLst>
              </a:tr>
              <a:tr h="203482">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1</a:t>
                      </a:r>
                    </a:p>
                  </a:txBody>
                  <a:tcPr/>
                </a:tc>
                <a:tc>
                  <a:txBody>
                    <a:bodyPr/>
                    <a:lstStyle/>
                    <a:p>
                      <a:pPr algn="ctr"/>
                      <a:r>
                        <a:rPr lang="en-US" sz="2000" b="1" i="0" kern="1200" dirty="0">
                          <a:solidFill>
                            <a:schemeClr val="dk1"/>
                          </a:solidFill>
                          <a:effectLst/>
                          <a:latin typeface="Arial" panose="020B0604020202020204" pitchFamily="34" charset="0"/>
                          <a:ea typeface="Tahoma" panose="020B0604030504040204" pitchFamily="34" charset="0"/>
                          <a:cs typeface="Arial" panose="020B0604020202020204" pitchFamily="34" charset="0"/>
                        </a:rPr>
                        <a:t>5-HT</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a:solidFill>
                            <a:srgbClr val="7030A0"/>
                          </a:solidFill>
                          <a:latin typeface="Arial" panose="020B0604020202020204" pitchFamily="34" charset="0"/>
                          <a:ea typeface="Tahoma" panose="020B0604030504040204" pitchFamily="34" charset="0"/>
                          <a:cs typeface="Arial" panose="020B0604020202020204" pitchFamily="34" charset="0"/>
                        </a:rPr>
                        <a:t>V1(1)</a:t>
                      </a:r>
                    </a:p>
                  </a:txBody>
                  <a:tcPr/>
                </a:tc>
                <a:extLst>
                  <a:ext uri="{0D108BD9-81ED-4DB2-BD59-A6C34878D82A}">
                    <a16:rowId xmlns:a16="http://schemas.microsoft.com/office/drawing/2014/main" val="1123795564"/>
                  </a:ext>
                </a:extLst>
              </a:tr>
              <a:tr h="37084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2</a:t>
                      </a:r>
                    </a:p>
                  </a:txBody>
                  <a:tcPr/>
                </a:tc>
                <a:tc>
                  <a:txBody>
                    <a:bodyPr/>
                    <a:lstStyle/>
                    <a:p>
                      <a:pPr algn="ctr"/>
                      <a:r>
                        <a:rPr lang="en-US" sz="2000" b="1" i="0" kern="1200" dirty="0">
                          <a:solidFill>
                            <a:schemeClr val="dk1"/>
                          </a:solidFill>
                          <a:effectLst/>
                          <a:latin typeface="Arial" panose="020B0604020202020204" pitchFamily="34" charset="0"/>
                          <a:ea typeface="Tahoma" panose="020B0604030504040204" pitchFamily="34" charset="0"/>
                          <a:cs typeface="Arial" panose="020B0604020202020204" pitchFamily="34" charset="0"/>
                        </a:rPr>
                        <a:t>muscarinic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vgic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V1(2)</a:t>
                      </a:r>
                    </a:p>
                  </a:txBody>
                  <a:tcPr/>
                </a:tc>
                <a:extLst>
                  <a:ext uri="{0D108BD9-81ED-4DB2-BD59-A6C34878D82A}">
                    <a16:rowId xmlns:a16="http://schemas.microsoft.com/office/drawing/2014/main" val="2747960358"/>
                  </a:ext>
                </a:extLst>
              </a:tr>
              <a:tr h="37084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3</a:t>
                      </a:r>
                    </a:p>
                  </a:txBody>
                  <a:tcPr/>
                </a:tc>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Adenosine </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640008733"/>
                  </a:ext>
                </a:extLst>
              </a:tr>
              <a:tr h="37084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4</a:t>
                      </a:r>
                    </a:p>
                  </a:txBody>
                  <a:tcPr/>
                </a:tc>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Adreno</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lgic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357417447"/>
                  </a:ext>
                </a:extLst>
              </a:tr>
            </a:tbl>
          </a:graphicData>
        </a:graphic>
      </p:graphicFrame>
      <p:graphicFrame>
        <p:nvGraphicFramePr>
          <p:cNvPr id="7" name="Table 6" descr=" 7">
            <a:extLst>
              <a:ext uri="{FF2B5EF4-FFF2-40B4-BE49-F238E27FC236}">
                <a16:creationId xmlns:a16="http://schemas.microsoft.com/office/drawing/2014/main" id="{30FE3891-352F-4708-BBCA-CAA495B2963A}"/>
              </a:ext>
            </a:extLst>
          </p:cNvPr>
          <p:cNvGraphicFramePr>
            <a:graphicFrameLocks noGrp="1"/>
          </p:cNvGraphicFramePr>
          <p:nvPr>
            <p:extLst>
              <p:ext uri="{D42A27DB-BD31-4B8C-83A1-F6EECF244321}">
                <p14:modId xmlns:p14="http://schemas.microsoft.com/office/powerpoint/2010/main" val="2769547061"/>
              </p:ext>
            </p:extLst>
          </p:nvPr>
        </p:nvGraphicFramePr>
        <p:xfrm>
          <a:off x="6781773" y="3258937"/>
          <a:ext cx="3601746" cy="1584960"/>
        </p:xfrm>
        <a:graphic>
          <a:graphicData uri="http://schemas.openxmlformats.org/drawingml/2006/table">
            <a:tbl>
              <a:tblPr firstRow="1" bandRow="1">
                <a:tableStyleId>{5C22544A-7EE6-4342-B048-85BDC9FD1C3A}</a:tableStyleId>
              </a:tblPr>
              <a:tblGrid>
                <a:gridCol w="713861">
                  <a:extLst>
                    <a:ext uri="{9D8B030D-6E8A-4147-A177-3AD203B41FA5}">
                      <a16:colId xmlns:a16="http://schemas.microsoft.com/office/drawing/2014/main" val="2015936240"/>
                    </a:ext>
                  </a:extLst>
                </a:gridCol>
                <a:gridCol w="1834785">
                  <a:extLst>
                    <a:ext uri="{9D8B030D-6E8A-4147-A177-3AD203B41FA5}">
                      <a16:colId xmlns:a16="http://schemas.microsoft.com/office/drawing/2014/main" val="752093393"/>
                    </a:ext>
                  </a:extLst>
                </a:gridCol>
                <a:gridCol w="1053100">
                  <a:extLst>
                    <a:ext uri="{9D8B030D-6E8A-4147-A177-3AD203B41FA5}">
                      <a16:colId xmlns:a16="http://schemas.microsoft.com/office/drawing/2014/main" val="1052669985"/>
                    </a:ext>
                  </a:extLst>
                </a:gridCol>
              </a:tblGrid>
              <a:tr h="370840">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FID</a:t>
                      </a: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Text</a:t>
                      </a:r>
                    </a:p>
                  </a:txBody>
                  <a:tcPr/>
                </a:tc>
                <a:tc>
                  <a:txBody>
                    <a:bodyPr/>
                    <a:lstStyle/>
                    <a:p>
                      <a:pPr algn="ctr"/>
                      <a:endPar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358140490"/>
                  </a:ext>
                </a:extLst>
              </a:tr>
              <a:tr h="203482">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ea typeface="Tahoma" panose="020B0604030504040204" pitchFamily="34" charset="0"/>
                          <a:cs typeface="Arial" panose="020B0604020202020204" pitchFamily="34" charset="0"/>
                        </a:rPr>
                        <a:t>Histamine…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V2(1)</a:t>
                      </a:r>
                    </a:p>
                  </a:txBody>
                  <a:tcPr/>
                </a:tc>
                <a:extLst>
                  <a:ext uri="{0D108BD9-81ED-4DB2-BD59-A6C34878D82A}">
                    <a16:rowId xmlns:a16="http://schemas.microsoft.com/office/drawing/2014/main" val="3449567854"/>
                  </a:ext>
                </a:extLst>
              </a:tr>
              <a:tr h="37084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ea typeface="Tahoma" panose="020B0604030504040204" pitchFamily="34" charset="0"/>
                          <a:cs typeface="Arial" panose="020B0604020202020204" pitchFamily="34" charset="0"/>
                        </a:rPr>
                        <a:t>5-HT…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V2(2)</a:t>
                      </a:r>
                    </a:p>
                  </a:txBody>
                  <a:tcPr/>
                </a:tc>
                <a:extLst>
                  <a:ext uri="{0D108BD9-81ED-4DB2-BD59-A6C34878D82A}">
                    <a16:rowId xmlns:a16="http://schemas.microsoft.com/office/drawing/2014/main" val="4202966922"/>
                  </a:ext>
                </a:extLst>
              </a:tr>
              <a:tr h="37084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ea typeface="Tahoma" panose="020B0604030504040204" pitchFamily="34" charset="0"/>
                          <a:cs typeface="Arial" panose="020B0604020202020204" pitchFamily="34" charset="0"/>
                        </a:rPr>
                        <a:t>Histamine…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V2(3)</a:t>
                      </a:r>
                    </a:p>
                  </a:txBody>
                  <a:tcPr/>
                </a:tc>
                <a:extLst>
                  <a:ext uri="{0D108BD9-81ED-4DB2-BD59-A6C34878D82A}">
                    <a16:rowId xmlns:a16="http://schemas.microsoft.com/office/drawing/2014/main" val="2498195446"/>
                  </a:ext>
                </a:extLst>
              </a:tr>
            </a:tbl>
          </a:graphicData>
        </a:graphic>
      </p:graphicFrame>
      <p:sp>
        <p:nvSpPr>
          <p:cNvPr id="3" name="Slide Number Placeholder 2">
            <a:extLst>
              <a:ext uri="{FF2B5EF4-FFF2-40B4-BE49-F238E27FC236}">
                <a16:creationId xmlns:a16="http://schemas.microsoft.com/office/drawing/2014/main" id="{CE4900D5-2C43-4FF0-9C12-DDAA4115F0D2}"/>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35</a:t>
            </a:fld>
            <a:endParaRPr lang="en-GB">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C3BB6DBF-A725-47EF-8AD3-D2502854B097}"/>
              </a:ext>
            </a:extLst>
          </p:cNvPr>
          <p:cNvSpPr/>
          <p:nvPr/>
        </p:nvSpPr>
        <p:spPr>
          <a:xfrm>
            <a:off x="1254151" y="1437608"/>
            <a:ext cx="10237630" cy="1168437"/>
          </a:xfrm>
          <a:prstGeom prst="roundRect">
            <a:avLst/>
          </a:prstGeom>
          <a:solidFill>
            <a:schemeClr val="accent1">
              <a:lumMod val="20000"/>
              <a:lumOff val="80000"/>
            </a:schemeClr>
          </a:solidFill>
          <a:scene3d>
            <a:camera prst="orthographicFront"/>
            <a:lightRig rig="threePt" dir="t"/>
          </a:scene3d>
          <a:sp3d>
            <a:bevelT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800" b="1" dirty="0">
                <a:solidFill>
                  <a:schemeClr val="tx2"/>
                </a:solidFill>
                <a:latin typeface="Arial" panose="020B0604020202020204" pitchFamily="34" charset="0"/>
                <a:ea typeface="Tahoma" panose="020B0604030504040204" pitchFamily="34" charset="0"/>
                <a:cs typeface="Arial" panose="020B0604020202020204" pitchFamily="34" charset="0"/>
              </a:rPr>
              <a:t>Views definition:</a:t>
            </a:r>
          </a:p>
          <a:p>
            <a:pPr lvl="0" algn="ct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λ FID. V1(FID, N, Ty) :- Family(FID, N, Ty), FID &lt;= 2</a:t>
            </a:r>
          </a:p>
          <a:p>
            <a:pPr lvl="0" algn="ct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λ FID. V2(FID, Tx) :- </a:t>
            </a:r>
            <a:r>
              <a:rPr lang="en-US" sz="2400" b="1" dirty="0" err="1">
                <a:solidFill>
                  <a:schemeClr val="tx2"/>
                </a:solidFill>
                <a:latin typeface="Arial" panose="020B0604020202020204" pitchFamily="34" charset="0"/>
                <a:ea typeface="Tahoma" panose="020B0604030504040204" pitchFamily="34" charset="0"/>
                <a:cs typeface="Arial" panose="020B0604020202020204" pitchFamily="34" charset="0"/>
              </a:rPr>
              <a:t>FamilyIntro</a:t>
            </a: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(FID2, Tx)</a:t>
            </a:r>
            <a:endParaRPr lang="en-US" sz="2000" b="1" dirty="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1631568057"/>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CFD3E9D5-BAAE-461E-88C2-17B5E4377729}"/>
              </a:ext>
            </a:extLst>
          </p:cNvPr>
          <p:cNvSpPr>
            <a:spLocks noGrp="1"/>
          </p:cNvSpPr>
          <p:nvPr>
            <p:ph type="title"/>
          </p:nvPr>
        </p:nvSpPr>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Tuple-level approach</a:t>
            </a:r>
          </a:p>
        </p:txBody>
      </p:sp>
      <p:sp>
        <p:nvSpPr>
          <p:cNvPr id="3" name="Slide Number Placeholder 2">
            <a:extLst>
              <a:ext uri="{FF2B5EF4-FFF2-40B4-BE49-F238E27FC236}">
                <a16:creationId xmlns:a16="http://schemas.microsoft.com/office/drawing/2014/main" id="{CE4900D5-2C43-4FF0-9C12-DDAA4115F0D2}"/>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36</a:t>
            </a:fld>
            <a:endParaRPr lang="en-GB">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7C536E8-E465-4ADD-A81D-380BD3D167E8}"/>
              </a:ext>
            </a:extLst>
          </p:cNvPr>
          <p:cNvSpPr txBox="1"/>
          <p:nvPr/>
        </p:nvSpPr>
        <p:spPr>
          <a:xfrm>
            <a:off x="5123362" y="5291947"/>
            <a:ext cx="3136727" cy="1200329"/>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Arial" panose="020B0604020202020204" pitchFamily="34" charset="0"/>
                <a:cs typeface="Arial" panose="020B0604020202020204" pitchFamily="34" charset="0"/>
              </a:rPr>
              <a:t>Joint-use</a:t>
            </a:r>
          </a:p>
          <a:p>
            <a:pPr marL="285750" indent="-285750">
              <a:buFont typeface="Arial" panose="020B0604020202020204" pitchFamily="34" charset="0"/>
              <a:buChar char="•"/>
            </a:pPr>
            <a:r>
              <a:rPr lang="en-US" sz="2400" b="1" dirty="0">
                <a:latin typeface="Arial" panose="020B0604020202020204" pitchFamily="34" charset="0"/>
                <a:cs typeface="Arial" panose="020B0604020202020204" pitchFamily="34" charset="0"/>
              </a:rPr>
              <a:t>Alternative-use</a:t>
            </a:r>
          </a:p>
          <a:p>
            <a:pPr marL="285750" indent="-285750">
              <a:buFont typeface="Arial" panose="020B0604020202020204" pitchFamily="34" charset="0"/>
              <a:buChar char="•"/>
            </a:pPr>
            <a:r>
              <a:rPr lang="en-US" sz="2400" b="1" dirty="0">
                <a:latin typeface="Arial" panose="020B0604020202020204" pitchFamily="34" charset="0"/>
                <a:cs typeface="Arial" panose="020B0604020202020204" pitchFamily="34" charset="0"/>
              </a:rPr>
              <a:t>Aggregated-use</a:t>
            </a:r>
          </a:p>
        </p:txBody>
      </p:sp>
      <p:sp>
        <p:nvSpPr>
          <p:cNvPr id="10" name="TextBox 9" descr=" 4">
            <a:extLst>
              <a:ext uri="{FF2B5EF4-FFF2-40B4-BE49-F238E27FC236}">
                <a16:creationId xmlns:a16="http://schemas.microsoft.com/office/drawing/2014/main" id="{E3498F69-D9AB-40B0-AFC1-26537081011A}"/>
              </a:ext>
            </a:extLst>
          </p:cNvPr>
          <p:cNvSpPr txBox="1"/>
          <p:nvPr/>
        </p:nvSpPr>
        <p:spPr>
          <a:xfrm>
            <a:off x="3086371" y="2730430"/>
            <a:ext cx="1159292" cy="461665"/>
          </a:xfrm>
          <a:prstGeom prst="rect">
            <a:avLst/>
          </a:prstGeom>
          <a:noFill/>
        </p:spPr>
        <p:txBody>
          <a:bodyPr wrap="none" rtlCol="0">
            <a:spAutoFit/>
          </a:bodyPr>
          <a:lstStyle/>
          <a:p>
            <a:r>
              <a:rPr lang="en-US" sz="2400" b="1" dirty="0">
                <a:latin typeface="Arial" panose="020B0604020202020204" pitchFamily="34" charset="0"/>
                <a:ea typeface="Tahoma" panose="020B0604030504040204" pitchFamily="34" charset="0"/>
                <a:cs typeface="Arial" panose="020B0604020202020204" pitchFamily="34" charset="0"/>
              </a:rPr>
              <a:t>Family</a:t>
            </a:r>
            <a:endParaRPr lang="en-US" sz="2000" b="1" dirty="0">
              <a:latin typeface="Arial" panose="020B0604020202020204" pitchFamily="34" charset="0"/>
              <a:ea typeface="Tahoma" panose="020B0604030504040204" pitchFamily="34" charset="0"/>
              <a:cs typeface="Arial" panose="020B0604020202020204" pitchFamily="34" charset="0"/>
            </a:endParaRPr>
          </a:p>
        </p:txBody>
      </p:sp>
      <p:sp>
        <p:nvSpPr>
          <p:cNvPr id="11" name="TextBox 10" descr=" 5">
            <a:extLst>
              <a:ext uri="{FF2B5EF4-FFF2-40B4-BE49-F238E27FC236}">
                <a16:creationId xmlns:a16="http://schemas.microsoft.com/office/drawing/2014/main" id="{263E11F3-83F5-4A82-B030-3C19E5E4A2F6}"/>
              </a:ext>
            </a:extLst>
          </p:cNvPr>
          <p:cNvSpPr txBox="1"/>
          <p:nvPr/>
        </p:nvSpPr>
        <p:spPr>
          <a:xfrm>
            <a:off x="7339004" y="2812088"/>
            <a:ext cx="1842171" cy="461665"/>
          </a:xfrm>
          <a:prstGeom prst="rect">
            <a:avLst/>
          </a:prstGeom>
          <a:noFill/>
        </p:spPr>
        <p:txBody>
          <a:bodyPr wrap="none" rtlCol="0">
            <a:spAutoFit/>
          </a:bodyPr>
          <a:lstStyle/>
          <a:p>
            <a:r>
              <a:rPr lang="en-US" sz="2400" b="1" dirty="0" err="1">
                <a:latin typeface="Arial" panose="020B0604020202020204" pitchFamily="34" charset="0"/>
                <a:ea typeface="Tahoma" panose="020B0604030504040204" pitchFamily="34" charset="0"/>
                <a:cs typeface="Arial" panose="020B0604020202020204" pitchFamily="34" charset="0"/>
              </a:rPr>
              <a:t>FamilyIntro</a:t>
            </a:r>
            <a:endParaRPr lang="en-US" sz="2000" b="1" dirty="0">
              <a:latin typeface="Arial" panose="020B0604020202020204" pitchFamily="34" charset="0"/>
              <a:ea typeface="Tahoma" panose="020B0604030504040204" pitchFamily="34" charset="0"/>
              <a:cs typeface="Arial" panose="020B0604020202020204" pitchFamily="34" charset="0"/>
            </a:endParaRPr>
          </a:p>
        </p:txBody>
      </p:sp>
      <p:graphicFrame>
        <p:nvGraphicFramePr>
          <p:cNvPr id="12" name="Table 11" descr=" 6">
            <a:extLst>
              <a:ext uri="{FF2B5EF4-FFF2-40B4-BE49-F238E27FC236}">
                <a16:creationId xmlns:a16="http://schemas.microsoft.com/office/drawing/2014/main" id="{E2FDA044-9315-44CD-BFD3-EEB21FF52809}"/>
              </a:ext>
            </a:extLst>
          </p:cNvPr>
          <p:cNvGraphicFramePr>
            <a:graphicFrameLocks noGrp="1"/>
          </p:cNvGraphicFramePr>
          <p:nvPr>
            <p:extLst>
              <p:ext uri="{D42A27DB-BD31-4B8C-83A1-F6EECF244321}">
                <p14:modId xmlns:p14="http://schemas.microsoft.com/office/powerpoint/2010/main" val="603549441"/>
              </p:ext>
            </p:extLst>
          </p:nvPr>
        </p:nvGraphicFramePr>
        <p:xfrm>
          <a:off x="1484315" y="3212198"/>
          <a:ext cx="4583628" cy="1981200"/>
        </p:xfrm>
        <a:graphic>
          <a:graphicData uri="http://schemas.openxmlformats.org/drawingml/2006/table">
            <a:tbl>
              <a:tblPr firstRow="1" bandRow="1">
                <a:tableStyleId>{5C22544A-7EE6-4342-B048-85BDC9FD1C3A}</a:tableStyleId>
              </a:tblPr>
              <a:tblGrid>
                <a:gridCol w="764091">
                  <a:extLst>
                    <a:ext uri="{9D8B030D-6E8A-4147-A177-3AD203B41FA5}">
                      <a16:colId xmlns:a16="http://schemas.microsoft.com/office/drawing/2014/main" val="229530307"/>
                    </a:ext>
                  </a:extLst>
                </a:gridCol>
                <a:gridCol w="1821463">
                  <a:extLst>
                    <a:ext uri="{9D8B030D-6E8A-4147-A177-3AD203B41FA5}">
                      <a16:colId xmlns:a16="http://schemas.microsoft.com/office/drawing/2014/main" val="2147827952"/>
                    </a:ext>
                  </a:extLst>
                </a:gridCol>
                <a:gridCol w="910733">
                  <a:extLst>
                    <a:ext uri="{9D8B030D-6E8A-4147-A177-3AD203B41FA5}">
                      <a16:colId xmlns:a16="http://schemas.microsoft.com/office/drawing/2014/main" val="904800979"/>
                    </a:ext>
                  </a:extLst>
                </a:gridCol>
                <a:gridCol w="1087341">
                  <a:extLst>
                    <a:ext uri="{9D8B030D-6E8A-4147-A177-3AD203B41FA5}">
                      <a16:colId xmlns:a16="http://schemas.microsoft.com/office/drawing/2014/main" val="1484870643"/>
                    </a:ext>
                  </a:extLst>
                </a:gridCol>
              </a:tblGrid>
              <a:tr h="370840">
                <a:tc>
                  <a:txBody>
                    <a:bodyPr/>
                    <a:lstStyle/>
                    <a:p>
                      <a:pPr algn="ctr"/>
                      <a:r>
                        <a:rPr lang="en-US" altLang="zh-CN" sz="2000" b="1" dirty="0">
                          <a:solidFill>
                            <a:schemeClr val="bg1"/>
                          </a:solidFill>
                          <a:latin typeface="Arial" panose="020B0604020202020204" pitchFamily="34" charset="0"/>
                          <a:ea typeface="Tahoma" panose="020B0604030504040204" pitchFamily="34" charset="0"/>
                          <a:cs typeface="Arial" panose="020B0604020202020204" pitchFamily="34" charset="0"/>
                        </a:rPr>
                        <a:t>FID</a:t>
                      </a:r>
                      <a:endPar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N</a:t>
                      </a: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Ty</a:t>
                      </a:r>
                    </a:p>
                  </a:txBody>
                  <a:tcPr/>
                </a:tc>
                <a:tc>
                  <a:txBody>
                    <a:bodyPr/>
                    <a:lstStyle/>
                    <a:p>
                      <a:pPr algn="ctr"/>
                      <a:endPar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629673992"/>
                  </a:ext>
                </a:extLst>
              </a:tr>
              <a:tr h="203482">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1</a:t>
                      </a:r>
                    </a:p>
                  </a:txBody>
                  <a:tcPr/>
                </a:tc>
                <a:tc>
                  <a:txBody>
                    <a:bodyPr/>
                    <a:lstStyle/>
                    <a:p>
                      <a:pPr algn="ctr"/>
                      <a:r>
                        <a:rPr lang="en-US" sz="2000" b="1" i="0" kern="1200" dirty="0">
                          <a:solidFill>
                            <a:schemeClr val="dk1"/>
                          </a:solidFill>
                          <a:effectLst/>
                          <a:latin typeface="Arial" panose="020B0604020202020204" pitchFamily="34" charset="0"/>
                          <a:ea typeface="Tahoma" panose="020B0604030504040204" pitchFamily="34" charset="0"/>
                          <a:cs typeface="Arial" panose="020B0604020202020204" pitchFamily="34" charset="0"/>
                        </a:rPr>
                        <a:t>5-HT</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a:solidFill>
                            <a:srgbClr val="7030A0"/>
                          </a:solidFill>
                          <a:latin typeface="Arial" panose="020B0604020202020204" pitchFamily="34" charset="0"/>
                          <a:ea typeface="Tahoma" panose="020B0604030504040204" pitchFamily="34" charset="0"/>
                          <a:cs typeface="Arial" panose="020B0604020202020204" pitchFamily="34" charset="0"/>
                        </a:rPr>
                        <a:t>V1(1)</a:t>
                      </a:r>
                    </a:p>
                  </a:txBody>
                  <a:tcPr/>
                </a:tc>
                <a:extLst>
                  <a:ext uri="{0D108BD9-81ED-4DB2-BD59-A6C34878D82A}">
                    <a16:rowId xmlns:a16="http://schemas.microsoft.com/office/drawing/2014/main" val="1123795564"/>
                  </a:ext>
                </a:extLst>
              </a:tr>
              <a:tr h="37084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2</a:t>
                      </a:r>
                    </a:p>
                  </a:txBody>
                  <a:tcPr/>
                </a:tc>
                <a:tc>
                  <a:txBody>
                    <a:bodyPr/>
                    <a:lstStyle/>
                    <a:p>
                      <a:pPr algn="ctr"/>
                      <a:r>
                        <a:rPr lang="en-US" sz="2000" b="1" i="0" kern="1200" dirty="0">
                          <a:solidFill>
                            <a:schemeClr val="dk1"/>
                          </a:solidFill>
                          <a:effectLst/>
                          <a:latin typeface="Arial" panose="020B0604020202020204" pitchFamily="34" charset="0"/>
                          <a:ea typeface="Tahoma" panose="020B0604030504040204" pitchFamily="34" charset="0"/>
                          <a:cs typeface="Arial" panose="020B0604020202020204" pitchFamily="34" charset="0"/>
                        </a:rPr>
                        <a:t>muscarinic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vgic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V1(2)</a:t>
                      </a:r>
                    </a:p>
                  </a:txBody>
                  <a:tcPr/>
                </a:tc>
                <a:extLst>
                  <a:ext uri="{0D108BD9-81ED-4DB2-BD59-A6C34878D82A}">
                    <a16:rowId xmlns:a16="http://schemas.microsoft.com/office/drawing/2014/main" val="2747960358"/>
                  </a:ext>
                </a:extLst>
              </a:tr>
              <a:tr h="37084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3</a:t>
                      </a:r>
                    </a:p>
                  </a:txBody>
                  <a:tcPr/>
                </a:tc>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Adenosine </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640008733"/>
                  </a:ext>
                </a:extLst>
              </a:tr>
              <a:tr h="37084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4</a:t>
                      </a:r>
                    </a:p>
                  </a:txBody>
                  <a:tcPr/>
                </a:tc>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Adreno</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lgic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357417447"/>
                  </a:ext>
                </a:extLst>
              </a:tr>
            </a:tbl>
          </a:graphicData>
        </a:graphic>
      </p:graphicFrame>
      <p:graphicFrame>
        <p:nvGraphicFramePr>
          <p:cNvPr id="13" name="Table 12" descr=" 7">
            <a:extLst>
              <a:ext uri="{FF2B5EF4-FFF2-40B4-BE49-F238E27FC236}">
                <a16:creationId xmlns:a16="http://schemas.microsoft.com/office/drawing/2014/main" id="{4CC6BB4D-2E4C-43A1-A9DE-3AF59E185FE7}"/>
              </a:ext>
            </a:extLst>
          </p:cNvPr>
          <p:cNvGraphicFramePr>
            <a:graphicFrameLocks noGrp="1"/>
          </p:cNvGraphicFramePr>
          <p:nvPr>
            <p:extLst>
              <p:ext uri="{D42A27DB-BD31-4B8C-83A1-F6EECF244321}">
                <p14:modId xmlns:p14="http://schemas.microsoft.com/office/powerpoint/2010/main" val="3964536164"/>
              </p:ext>
            </p:extLst>
          </p:nvPr>
        </p:nvGraphicFramePr>
        <p:xfrm>
          <a:off x="6781773" y="3258937"/>
          <a:ext cx="3601746" cy="1584960"/>
        </p:xfrm>
        <a:graphic>
          <a:graphicData uri="http://schemas.openxmlformats.org/drawingml/2006/table">
            <a:tbl>
              <a:tblPr firstRow="1" bandRow="1">
                <a:tableStyleId>{5C22544A-7EE6-4342-B048-85BDC9FD1C3A}</a:tableStyleId>
              </a:tblPr>
              <a:tblGrid>
                <a:gridCol w="713861">
                  <a:extLst>
                    <a:ext uri="{9D8B030D-6E8A-4147-A177-3AD203B41FA5}">
                      <a16:colId xmlns:a16="http://schemas.microsoft.com/office/drawing/2014/main" val="2015936240"/>
                    </a:ext>
                  </a:extLst>
                </a:gridCol>
                <a:gridCol w="1834785">
                  <a:extLst>
                    <a:ext uri="{9D8B030D-6E8A-4147-A177-3AD203B41FA5}">
                      <a16:colId xmlns:a16="http://schemas.microsoft.com/office/drawing/2014/main" val="752093393"/>
                    </a:ext>
                  </a:extLst>
                </a:gridCol>
                <a:gridCol w="1053100">
                  <a:extLst>
                    <a:ext uri="{9D8B030D-6E8A-4147-A177-3AD203B41FA5}">
                      <a16:colId xmlns:a16="http://schemas.microsoft.com/office/drawing/2014/main" val="1052669985"/>
                    </a:ext>
                  </a:extLst>
                </a:gridCol>
              </a:tblGrid>
              <a:tr h="370840">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FID</a:t>
                      </a: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Text</a:t>
                      </a:r>
                    </a:p>
                  </a:txBody>
                  <a:tcPr/>
                </a:tc>
                <a:tc>
                  <a:txBody>
                    <a:bodyPr/>
                    <a:lstStyle/>
                    <a:p>
                      <a:pPr algn="ctr"/>
                      <a:endPar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358140490"/>
                  </a:ext>
                </a:extLst>
              </a:tr>
              <a:tr h="203482">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ea typeface="Tahoma" panose="020B0604030504040204" pitchFamily="34" charset="0"/>
                          <a:cs typeface="Arial" panose="020B0604020202020204" pitchFamily="34" charset="0"/>
                        </a:rPr>
                        <a:t>Histamine…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V2(1)</a:t>
                      </a:r>
                    </a:p>
                  </a:txBody>
                  <a:tcPr/>
                </a:tc>
                <a:extLst>
                  <a:ext uri="{0D108BD9-81ED-4DB2-BD59-A6C34878D82A}">
                    <a16:rowId xmlns:a16="http://schemas.microsoft.com/office/drawing/2014/main" val="3449567854"/>
                  </a:ext>
                </a:extLst>
              </a:tr>
              <a:tr h="37084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ea typeface="Tahoma" panose="020B0604030504040204" pitchFamily="34" charset="0"/>
                          <a:cs typeface="Arial" panose="020B0604020202020204" pitchFamily="34" charset="0"/>
                        </a:rPr>
                        <a:t>5-HT…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V2(2)</a:t>
                      </a:r>
                    </a:p>
                  </a:txBody>
                  <a:tcPr/>
                </a:tc>
                <a:extLst>
                  <a:ext uri="{0D108BD9-81ED-4DB2-BD59-A6C34878D82A}">
                    <a16:rowId xmlns:a16="http://schemas.microsoft.com/office/drawing/2014/main" val="4202966922"/>
                  </a:ext>
                </a:extLst>
              </a:tr>
              <a:tr h="37084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ea typeface="Tahoma" panose="020B0604030504040204" pitchFamily="34" charset="0"/>
                          <a:cs typeface="Arial" panose="020B0604020202020204" pitchFamily="34" charset="0"/>
                        </a:rPr>
                        <a:t>Histamine…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V2(3)</a:t>
                      </a:r>
                    </a:p>
                  </a:txBody>
                  <a:tcPr/>
                </a:tc>
                <a:extLst>
                  <a:ext uri="{0D108BD9-81ED-4DB2-BD59-A6C34878D82A}">
                    <a16:rowId xmlns:a16="http://schemas.microsoft.com/office/drawing/2014/main" val="2498195446"/>
                  </a:ext>
                </a:extLst>
              </a:tr>
            </a:tbl>
          </a:graphicData>
        </a:graphic>
      </p:graphicFrame>
      <p:sp>
        <p:nvSpPr>
          <p:cNvPr id="15" name="Rectangle: Rounded Corners 8">
            <a:extLst>
              <a:ext uri="{FF2B5EF4-FFF2-40B4-BE49-F238E27FC236}">
                <a16:creationId xmlns:a16="http://schemas.microsoft.com/office/drawing/2014/main" id="{F76DB39A-EE57-364D-BD6D-1193C1FF49F8}"/>
              </a:ext>
            </a:extLst>
          </p:cNvPr>
          <p:cNvSpPr/>
          <p:nvPr/>
        </p:nvSpPr>
        <p:spPr>
          <a:xfrm>
            <a:off x="1254151" y="1437608"/>
            <a:ext cx="10237630" cy="1168437"/>
          </a:xfrm>
          <a:prstGeom prst="roundRect">
            <a:avLst/>
          </a:prstGeom>
          <a:solidFill>
            <a:schemeClr val="accent1">
              <a:lumMod val="20000"/>
              <a:lumOff val="80000"/>
            </a:schemeClr>
          </a:solidFill>
          <a:scene3d>
            <a:camera prst="orthographicFront"/>
            <a:lightRig rig="threePt" dir="t"/>
          </a:scene3d>
          <a:sp3d>
            <a:bevelT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800" b="1" dirty="0">
                <a:solidFill>
                  <a:schemeClr val="tx2"/>
                </a:solidFill>
                <a:latin typeface="Arial" panose="020B0604020202020204" pitchFamily="34" charset="0"/>
                <a:ea typeface="Tahoma" panose="020B0604030504040204" pitchFamily="34" charset="0"/>
                <a:cs typeface="Arial" panose="020B0604020202020204" pitchFamily="34" charset="0"/>
              </a:rPr>
              <a:t>Views definition:</a:t>
            </a:r>
          </a:p>
          <a:p>
            <a:pPr lvl="0" algn="ct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λ FID. V1(FID, N, Ty) :- Family(FID, N, Ty), FID &lt;= 2</a:t>
            </a:r>
          </a:p>
          <a:p>
            <a:pPr lvl="0" algn="ct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λ FID. V2(FID, Tx) :- </a:t>
            </a:r>
            <a:r>
              <a:rPr lang="en-US" sz="2400" b="1" dirty="0" err="1">
                <a:solidFill>
                  <a:schemeClr val="tx2"/>
                </a:solidFill>
                <a:latin typeface="Arial" panose="020B0604020202020204" pitchFamily="34" charset="0"/>
                <a:ea typeface="Tahoma" panose="020B0604030504040204" pitchFamily="34" charset="0"/>
                <a:cs typeface="Arial" panose="020B0604020202020204" pitchFamily="34" charset="0"/>
              </a:rPr>
              <a:t>FamilyIntro</a:t>
            </a: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(FID2, Tx)</a:t>
            </a:r>
            <a:endParaRPr lang="en-US" sz="2000" b="1" dirty="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686124"/>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CFD3E9D5-BAAE-461E-88C2-17B5E4377729}"/>
              </a:ext>
            </a:extLst>
          </p:cNvPr>
          <p:cNvSpPr>
            <a:spLocks noGrp="1"/>
          </p:cNvSpPr>
          <p:nvPr>
            <p:ph type="title"/>
          </p:nvPr>
        </p:nvSpPr>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Joint-use of citations</a:t>
            </a:r>
          </a:p>
        </p:txBody>
      </p:sp>
      <p:graphicFrame>
        <p:nvGraphicFramePr>
          <p:cNvPr id="9" name="Table 8" descr=" 9">
            <a:extLst>
              <a:ext uri="{FF2B5EF4-FFF2-40B4-BE49-F238E27FC236}">
                <a16:creationId xmlns:a16="http://schemas.microsoft.com/office/drawing/2014/main" id="{7B589353-E088-45EE-B108-8C2ACBFFA13F}"/>
              </a:ext>
            </a:extLst>
          </p:cNvPr>
          <p:cNvGraphicFramePr>
            <a:graphicFrameLocks noGrp="1"/>
          </p:cNvGraphicFramePr>
          <p:nvPr>
            <p:extLst>
              <p:ext uri="{D42A27DB-BD31-4B8C-83A1-F6EECF244321}">
                <p14:modId xmlns:p14="http://schemas.microsoft.com/office/powerpoint/2010/main" val="994669880"/>
              </p:ext>
            </p:extLst>
          </p:nvPr>
        </p:nvGraphicFramePr>
        <p:xfrm>
          <a:off x="3750480" y="4283852"/>
          <a:ext cx="5302078" cy="1584960"/>
        </p:xfrm>
        <a:graphic>
          <a:graphicData uri="http://schemas.openxmlformats.org/drawingml/2006/table">
            <a:tbl>
              <a:tblPr firstRow="1" bandRow="1">
                <a:tableStyleId>{5C22544A-7EE6-4342-B048-85BDC9FD1C3A}</a:tableStyleId>
              </a:tblPr>
              <a:tblGrid>
                <a:gridCol w="811358">
                  <a:extLst>
                    <a:ext uri="{9D8B030D-6E8A-4147-A177-3AD203B41FA5}">
                      <a16:colId xmlns:a16="http://schemas.microsoft.com/office/drawing/2014/main" val="1632908889"/>
                    </a:ext>
                  </a:extLst>
                </a:gridCol>
                <a:gridCol w="914400">
                  <a:extLst>
                    <a:ext uri="{9D8B030D-6E8A-4147-A177-3AD203B41FA5}">
                      <a16:colId xmlns:a16="http://schemas.microsoft.com/office/drawing/2014/main" val="1085307994"/>
                    </a:ext>
                  </a:extLst>
                </a:gridCol>
                <a:gridCol w="1828800">
                  <a:extLst>
                    <a:ext uri="{9D8B030D-6E8A-4147-A177-3AD203B41FA5}">
                      <a16:colId xmlns:a16="http://schemas.microsoft.com/office/drawing/2014/main" val="2405247977"/>
                    </a:ext>
                  </a:extLst>
                </a:gridCol>
                <a:gridCol w="894080">
                  <a:extLst>
                    <a:ext uri="{9D8B030D-6E8A-4147-A177-3AD203B41FA5}">
                      <a16:colId xmlns:a16="http://schemas.microsoft.com/office/drawing/2014/main" val="676651244"/>
                    </a:ext>
                  </a:extLst>
                </a:gridCol>
                <a:gridCol w="853440">
                  <a:extLst>
                    <a:ext uri="{9D8B030D-6E8A-4147-A177-3AD203B41FA5}">
                      <a16:colId xmlns:a16="http://schemas.microsoft.com/office/drawing/2014/main" val="2434664719"/>
                    </a:ext>
                  </a:extLst>
                </a:gridCol>
              </a:tblGrid>
              <a:tr h="370840">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FID1</a:t>
                      </a: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Type</a:t>
                      </a: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Text</a:t>
                      </a:r>
                    </a:p>
                  </a:txBody>
                  <a:tcPr/>
                </a:tc>
                <a:tc>
                  <a:txBody>
                    <a:bodyPr/>
                    <a:lstStyle/>
                    <a:p>
                      <a:pPr algn="ctr"/>
                      <a:endPar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endPar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629673992"/>
                  </a:ext>
                </a:extLst>
              </a:tr>
              <a:tr h="36576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1</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ea typeface="Tahoma" panose="020B0604030504040204" pitchFamily="34" charset="0"/>
                          <a:cs typeface="Arial" panose="020B0604020202020204" pitchFamily="34" charset="0"/>
                        </a:rPr>
                        <a:t>Histamine…</a:t>
                      </a:r>
                    </a:p>
                  </a:txBody>
                  <a:tcPr/>
                </a:tc>
                <a:tc>
                  <a:txBody>
                    <a:bodyPr/>
                    <a:lstStyle/>
                    <a:p>
                      <a:pPr algn="ct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V1(1)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V2(1)</a:t>
                      </a:r>
                    </a:p>
                  </a:txBody>
                  <a:tcPr/>
                </a:tc>
                <a:extLst>
                  <a:ext uri="{0D108BD9-81ED-4DB2-BD59-A6C34878D82A}">
                    <a16:rowId xmlns:a16="http://schemas.microsoft.com/office/drawing/2014/main" val="1123795564"/>
                  </a:ext>
                </a:extLst>
              </a:tr>
              <a:tr h="37084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2</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vgic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ea typeface="Tahoma" panose="020B0604030504040204" pitchFamily="34" charset="0"/>
                          <a:cs typeface="Arial" panose="020B0604020202020204" pitchFamily="34" charset="0"/>
                        </a:rPr>
                        <a:t>5-HT…</a:t>
                      </a:r>
                    </a:p>
                  </a:txBody>
                  <a:tcPr/>
                </a:tc>
                <a:tc>
                  <a:txBody>
                    <a:bodyPr/>
                    <a:lstStyle/>
                    <a:p>
                      <a:pPr algn="ct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V1(2)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V2(2)</a:t>
                      </a:r>
                    </a:p>
                  </a:txBody>
                  <a:tcPr/>
                </a:tc>
                <a:extLst>
                  <a:ext uri="{0D108BD9-81ED-4DB2-BD59-A6C34878D82A}">
                    <a16:rowId xmlns:a16="http://schemas.microsoft.com/office/drawing/2014/main" val="2747960358"/>
                  </a:ext>
                </a:extLst>
              </a:tr>
              <a:tr h="37084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3</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ea typeface="Tahoma" panose="020B0604030504040204" pitchFamily="34" charset="0"/>
                          <a:cs typeface="Arial" panose="020B0604020202020204" pitchFamily="34" charset="0"/>
                        </a:rPr>
                        <a:t>Histamine…</a:t>
                      </a:r>
                    </a:p>
                  </a:txBody>
                  <a:tcPr/>
                </a:tc>
                <a:tc>
                  <a:txBody>
                    <a:bodyPr/>
                    <a:lstStyle/>
                    <a:p>
                      <a:pPr algn="ctr"/>
                      <a:endPar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V2(3)</a:t>
                      </a:r>
                    </a:p>
                  </a:txBody>
                  <a:tcPr/>
                </a:tc>
                <a:extLst>
                  <a:ext uri="{0D108BD9-81ED-4DB2-BD59-A6C34878D82A}">
                    <a16:rowId xmlns:a16="http://schemas.microsoft.com/office/drawing/2014/main" val="2672232423"/>
                  </a:ext>
                </a:extLst>
              </a:tr>
            </a:tbl>
          </a:graphicData>
        </a:graphic>
      </p:graphicFrame>
      <p:sp>
        <p:nvSpPr>
          <p:cNvPr id="10" name="TextBox 9" descr=" 13">
            <a:extLst>
              <a:ext uri="{FF2B5EF4-FFF2-40B4-BE49-F238E27FC236}">
                <a16:creationId xmlns:a16="http://schemas.microsoft.com/office/drawing/2014/main" id="{9F646C01-1691-4F13-A12D-A77C8D6C1BAA}"/>
              </a:ext>
            </a:extLst>
          </p:cNvPr>
          <p:cNvSpPr txBox="1"/>
          <p:nvPr/>
        </p:nvSpPr>
        <p:spPr>
          <a:xfrm>
            <a:off x="5975761" y="3744702"/>
            <a:ext cx="851515" cy="461665"/>
          </a:xfrm>
          <a:prstGeom prst="rect">
            <a:avLst/>
          </a:prstGeom>
          <a:noFill/>
        </p:spPr>
        <p:txBody>
          <a:bodyPr wrap="none" rtlCol="0">
            <a:spAutoFit/>
          </a:bodyPr>
          <a:lstStyle/>
          <a:p>
            <a:r>
              <a:rPr lang="en-US" sz="2400" b="1" dirty="0">
                <a:latin typeface="Arial" panose="020B0604020202020204" pitchFamily="34" charset="0"/>
                <a:ea typeface="Tahoma" panose="020B0604030504040204" pitchFamily="34" charset="0"/>
                <a:cs typeface="Arial" panose="020B0604020202020204" pitchFamily="34" charset="0"/>
              </a:rPr>
              <a:t>Q(D)</a:t>
            </a:r>
          </a:p>
        </p:txBody>
      </p:sp>
      <p:graphicFrame>
        <p:nvGraphicFramePr>
          <p:cNvPr id="8" name="Diagram 7">
            <a:extLst>
              <a:ext uri="{FF2B5EF4-FFF2-40B4-BE49-F238E27FC236}">
                <a16:creationId xmlns:a16="http://schemas.microsoft.com/office/drawing/2014/main" id="{F77EEB84-98A1-4019-9B0F-261C7DE04C90}"/>
              </a:ext>
            </a:extLst>
          </p:cNvPr>
          <p:cNvGraphicFramePr/>
          <p:nvPr>
            <p:extLst>
              <p:ext uri="{D42A27DB-BD31-4B8C-83A1-F6EECF244321}">
                <p14:modId xmlns:p14="http://schemas.microsoft.com/office/powerpoint/2010/main" val="106293232"/>
              </p:ext>
            </p:extLst>
          </p:nvPr>
        </p:nvGraphicFramePr>
        <p:xfrm>
          <a:off x="1235676" y="2683571"/>
          <a:ext cx="10243751" cy="10241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541C8D04-CCA9-4931-8BB1-F9F5792974F5}"/>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37</a:t>
            </a:fld>
            <a:endParaRPr lang="en-GB">
              <a:latin typeface="Arial" panose="020B0604020202020204" pitchFamily="34" charset="0"/>
              <a:cs typeface="Arial" panose="020B0604020202020204" pitchFamily="34" charset="0"/>
            </a:endParaRPr>
          </a:p>
        </p:txBody>
      </p:sp>
      <p:sp>
        <p:nvSpPr>
          <p:cNvPr id="11" name="Rectangle: Rounded Corners 8">
            <a:extLst>
              <a:ext uri="{FF2B5EF4-FFF2-40B4-BE49-F238E27FC236}">
                <a16:creationId xmlns:a16="http://schemas.microsoft.com/office/drawing/2014/main" id="{AA326F45-FCD0-084F-AA12-61B81B2349A9}"/>
              </a:ext>
            </a:extLst>
          </p:cNvPr>
          <p:cNvSpPr/>
          <p:nvPr/>
        </p:nvSpPr>
        <p:spPr>
          <a:xfrm>
            <a:off x="1254151" y="1437608"/>
            <a:ext cx="10237630" cy="1168437"/>
          </a:xfrm>
          <a:prstGeom prst="roundRect">
            <a:avLst/>
          </a:prstGeom>
          <a:solidFill>
            <a:schemeClr val="accent1">
              <a:lumMod val="20000"/>
              <a:lumOff val="80000"/>
            </a:schemeClr>
          </a:solidFill>
          <a:scene3d>
            <a:camera prst="orthographicFront"/>
            <a:lightRig rig="threePt" dir="t"/>
          </a:scene3d>
          <a:sp3d>
            <a:bevelT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800" b="1" dirty="0">
                <a:solidFill>
                  <a:schemeClr val="tx2"/>
                </a:solidFill>
                <a:latin typeface="Arial" panose="020B0604020202020204" pitchFamily="34" charset="0"/>
                <a:ea typeface="Tahoma" panose="020B0604030504040204" pitchFamily="34" charset="0"/>
                <a:cs typeface="Arial" panose="020B0604020202020204" pitchFamily="34" charset="0"/>
              </a:rPr>
              <a:t>Views definition:</a:t>
            </a:r>
          </a:p>
          <a:p>
            <a:pPr lvl="0" algn="ct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λ FID. V1(FID, N, Ty) :- Family(FID, N, Ty), FID &lt;= 2</a:t>
            </a:r>
          </a:p>
          <a:p>
            <a:pPr lvl="0" algn="ct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λ FID. V2(FID, Tx) :- </a:t>
            </a:r>
            <a:r>
              <a:rPr lang="en-US" sz="2400" b="1" dirty="0" err="1">
                <a:solidFill>
                  <a:schemeClr val="tx2"/>
                </a:solidFill>
                <a:latin typeface="Arial" panose="020B0604020202020204" pitchFamily="34" charset="0"/>
                <a:ea typeface="Tahoma" panose="020B0604030504040204" pitchFamily="34" charset="0"/>
                <a:cs typeface="Arial" panose="020B0604020202020204" pitchFamily="34" charset="0"/>
              </a:rPr>
              <a:t>FamilyIntro</a:t>
            </a: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(FID2, Tx)</a:t>
            </a:r>
            <a:endParaRPr lang="en-US" sz="2000" b="1" dirty="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761854298"/>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descr=" 9">
            <a:extLst>
              <a:ext uri="{FF2B5EF4-FFF2-40B4-BE49-F238E27FC236}">
                <a16:creationId xmlns:a16="http://schemas.microsoft.com/office/drawing/2014/main" id="{A593DD5F-C0FC-435B-BD4A-E87F96AA6E52}"/>
              </a:ext>
            </a:extLst>
          </p:cNvPr>
          <p:cNvGraphicFramePr>
            <a:graphicFrameLocks noGrp="1"/>
          </p:cNvGraphicFramePr>
          <p:nvPr>
            <p:extLst>
              <p:ext uri="{D42A27DB-BD31-4B8C-83A1-F6EECF244321}">
                <p14:modId xmlns:p14="http://schemas.microsoft.com/office/powerpoint/2010/main" val="2912642061"/>
              </p:ext>
            </p:extLst>
          </p:nvPr>
        </p:nvGraphicFramePr>
        <p:xfrm>
          <a:off x="3627120" y="1982622"/>
          <a:ext cx="5671369" cy="1584960"/>
        </p:xfrm>
        <a:graphic>
          <a:graphicData uri="http://schemas.openxmlformats.org/drawingml/2006/table">
            <a:tbl>
              <a:tblPr firstRow="1" bandRow="1">
                <a:tableStyleId>{5C22544A-7EE6-4342-B048-85BDC9FD1C3A}</a:tableStyleId>
              </a:tblPr>
              <a:tblGrid>
                <a:gridCol w="931976">
                  <a:extLst>
                    <a:ext uri="{9D8B030D-6E8A-4147-A177-3AD203B41FA5}">
                      <a16:colId xmlns:a16="http://schemas.microsoft.com/office/drawing/2014/main" val="1632908889"/>
                    </a:ext>
                  </a:extLst>
                </a:gridCol>
                <a:gridCol w="931976">
                  <a:extLst>
                    <a:ext uri="{9D8B030D-6E8A-4147-A177-3AD203B41FA5}">
                      <a16:colId xmlns:a16="http://schemas.microsoft.com/office/drawing/2014/main" val="1085307994"/>
                    </a:ext>
                  </a:extLst>
                </a:gridCol>
                <a:gridCol w="1849831">
                  <a:extLst>
                    <a:ext uri="{9D8B030D-6E8A-4147-A177-3AD203B41FA5}">
                      <a16:colId xmlns:a16="http://schemas.microsoft.com/office/drawing/2014/main" val="2405247977"/>
                    </a:ext>
                  </a:extLst>
                </a:gridCol>
                <a:gridCol w="946097">
                  <a:extLst>
                    <a:ext uri="{9D8B030D-6E8A-4147-A177-3AD203B41FA5}">
                      <a16:colId xmlns:a16="http://schemas.microsoft.com/office/drawing/2014/main" val="676651244"/>
                    </a:ext>
                  </a:extLst>
                </a:gridCol>
                <a:gridCol w="1011489">
                  <a:extLst>
                    <a:ext uri="{9D8B030D-6E8A-4147-A177-3AD203B41FA5}">
                      <a16:colId xmlns:a16="http://schemas.microsoft.com/office/drawing/2014/main" val="2434664719"/>
                    </a:ext>
                  </a:extLst>
                </a:gridCol>
              </a:tblGrid>
              <a:tr h="370840">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FID1</a:t>
                      </a: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Type</a:t>
                      </a: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Text</a:t>
                      </a:r>
                    </a:p>
                  </a:txBody>
                  <a:tcPr/>
                </a:tc>
                <a:tc>
                  <a:txBody>
                    <a:bodyPr/>
                    <a:lstStyle/>
                    <a:p>
                      <a:pPr algn="ctr"/>
                      <a:endPar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endPar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629673992"/>
                  </a:ext>
                </a:extLst>
              </a:tr>
              <a:tr h="36576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1</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ea typeface="Tahoma" panose="020B0604030504040204" pitchFamily="34" charset="0"/>
                          <a:cs typeface="Arial" panose="020B0604020202020204" pitchFamily="34" charset="0"/>
                        </a:rPr>
                        <a:t>Histamine…</a:t>
                      </a:r>
                    </a:p>
                  </a:txBody>
                  <a:tcPr/>
                </a:tc>
                <a:tc>
                  <a:txBody>
                    <a:bodyPr/>
                    <a:lstStyle/>
                    <a:p>
                      <a:pPr algn="ct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V1(1)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V2(1)</a:t>
                      </a:r>
                    </a:p>
                  </a:txBody>
                  <a:tcPr/>
                </a:tc>
                <a:extLst>
                  <a:ext uri="{0D108BD9-81ED-4DB2-BD59-A6C34878D82A}">
                    <a16:rowId xmlns:a16="http://schemas.microsoft.com/office/drawing/2014/main" val="1123795564"/>
                  </a:ext>
                </a:extLst>
              </a:tr>
              <a:tr h="37084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2</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vgic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ea typeface="Tahoma" panose="020B0604030504040204" pitchFamily="34" charset="0"/>
                          <a:cs typeface="Arial" panose="020B0604020202020204" pitchFamily="34" charset="0"/>
                        </a:rPr>
                        <a:t>5-HT…</a:t>
                      </a:r>
                    </a:p>
                  </a:txBody>
                  <a:tcPr/>
                </a:tc>
                <a:tc>
                  <a:txBody>
                    <a:bodyPr/>
                    <a:lstStyle/>
                    <a:p>
                      <a:pPr algn="ct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V1(2)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V2(2)</a:t>
                      </a:r>
                    </a:p>
                  </a:txBody>
                  <a:tcPr/>
                </a:tc>
                <a:extLst>
                  <a:ext uri="{0D108BD9-81ED-4DB2-BD59-A6C34878D82A}">
                    <a16:rowId xmlns:a16="http://schemas.microsoft.com/office/drawing/2014/main" val="2747960358"/>
                  </a:ext>
                </a:extLst>
              </a:tr>
              <a:tr h="37084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3</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ea typeface="Tahoma" panose="020B0604030504040204" pitchFamily="34" charset="0"/>
                          <a:cs typeface="Arial" panose="020B0604020202020204" pitchFamily="34" charset="0"/>
                        </a:rPr>
                        <a:t>Histamine…</a:t>
                      </a:r>
                    </a:p>
                  </a:txBody>
                  <a:tcPr/>
                </a:tc>
                <a:tc>
                  <a:txBody>
                    <a:bodyPr/>
                    <a:lstStyle/>
                    <a:p>
                      <a:pPr algn="ctr"/>
                      <a:endPar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V2(3)</a:t>
                      </a:r>
                    </a:p>
                  </a:txBody>
                  <a:tcPr/>
                </a:tc>
                <a:extLst>
                  <a:ext uri="{0D108BD9-81ED-4DB2-BD59-A6C34878D82A}">
                    <a16:rowId xmlns:a16="http://schemas.microsoft.com/office/drawing/2014/main" val="2672232423"/>
                  </a:ext>
                </a:extLst>
              </a:tr>
            </a:tbl>
          </a:graphicData>
        </a:graphic>
      </p:graphicFrame>
      <p:sp>
        <p:nvSpPr>
          <p:cNvPr id="2" name="Title 1" descr=" 2">
            <a:extLst>
              <a:ext uri="{FF2B5EF4-FFF2-40B4-BE49-F238E27FC236}">
                <a16:creationId xmlns:a16="http://schemas.microsoft.com/office/drawing/2014/main" id="{CFD3E9D5-BAAE-461E-88C2-17B5E4377729}"/>
              </a:ext>
            </a:extLst>
          </p:cNvPr>
          <p:cNvSpPr>
            <a:spLocks noGrp="1"/>
          </p:cNvSpPr>
          <p:nvPr>
            <p:ph type="title"/>
          </p:nvPr>
        </p:nvSpPr>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Joint-use of citations</a:t>
            </a:r>
          </a:p>
        </p:txBody>
      </p:sp>
      <p:sp>
        <p:nvSpPr>
          <p:cNvPr id="12" name="Rectangle 11" descr=" 12">
            <a:extLst>
              <a:ext uri="{FF2B5EF4-FFF2-40B4-BE49-F238E27FC236}">
                <a16:creationId xmlns:a16="http://schemas.microsoft.com/office/drawing/2014/main" id="{4BDF7D63-5A25-47D8-8FD0-C355A69FCB51}"/>
              </a:ext>
            </a:extLst>
          </p:cNvPr>
          <p:cNvSpPr/>
          <p:nvPr/>
        </p:nvSpPr>
        <p:spPr>
          <a:xfrm>
            <a:off x="1869440" y="3650095"/>
            <a:ext cx="9017030" cy="1200329"/>
          </a:xfrm>
          <a:prstGeom prst="rect">
            <a:avLst/>
          </a:prstGeom>
        </p:spPr>
        <p:txBody>
          <a:bodyPr wrap="square">
            <a:spAutoFit/>
          </a:bodyPr>
          <a:lstStyle/>
          <a:p>
            <a:r>
              <a:rPr lang="en-US" sz="2400" b="1" dirty="0">
                <a:latin typeface="Arial" panose="020B0604020202020204" pitchFamily="34" charset="0"/>
                <a:ea typeface="Tahoma" panose="020B0604030504040204" pitchFamily="34" charset="0"/>
                <a:cs typeface="Arial" panose="020B0604020202020204" pitchFamily="34" charset="0"/>
              </a:rPr>
              <a:t>Joint use of citations (</a:t>
            </a:r>
            <a:r>
              <a:rPr lang="en-US" sz="2400" b="1" dirty="0">
                <a:solidFill>
                  <a:srgbClr val="FF0000"/>
                </a:solidFill>
                <a:latin typeface="Arial" panose="020B0604020202020204" pitchFamily="34" charset="0"/>
                <a:ea typeface="Tahoma" panose="020B0604030504040204" pitchFamily="34" charset="0"/>
                <a:cs typeface="Arial" panose="020B0604020202020204" pitchFamily="34" charset="0"/>
              </a:rPr>
              <a:t>Join</a:t>
            </a:r>
            <a:r>
              <a:rPr lang="en-US" sz="2400" b="1" dirty="0">
                <a:latin typeface="Arial" panose="020B0604020202020204" pitchFamily="34" charset="0"/>
                <a:ea typeface="Tahoma" panose="020B0604030504040204" pitchFamily="34" charset="0"/>
                <a:cs typeface="Arial" panose="020B0604020202020204" pitchFamily="34" charset="0"/>
              </a:rPr>
              <a:t>):</a:t>
            </a:r>
          </a:p>
          <a:p>
            <a:r>
              <a:rPr lang="en-US" sz="2400" b="1" dirty="0">
                <a:latin typeface="Arial" panose="020B0604020202020204" pitchFamily="34" charset="0"/>
                <a:ea typeface="Tahoma" panose="020B0604030504040204" pitchFamily="34" charset="0"/>
                <a:cs typeface="Arial" panose="020B0604020202020204" pitchFamily="34" charset="0"/>
              </a:rPr>
              <a:t>Citation for </a:t>
            </a:r>
            <a:r>
              <a:rPr lang="en-US" sz="2400" b="1" dirty="0">
                <a:solidFill>
                  <a:srgbClr val="7030A0"/>
                </a:solidFill>
                <a:latin typeface="Arial" panose="020B0604020202020204" pitchFamily="34" charset="0"/>
                <a:ea typeface="Tahoma" panose="020B0604030504040204" pitchFamily="34" charset="0"/>
                <a:cs typeface="Arial" panose="020B0604020202020204" pitchFamily="34" charset="0"/>
              </a:rPr>
              <a:t>V1(1)</a:t>
            </a:r>
            <a:r>
              <a:rPr lang="en-US" sz="2400" b="1" dirty="0">
                <a:latin typeface="Arial" panose="020B0604020202020204" pitchFamily="34" charset="0"/>
                <a:ea typeface="Tahoma" panose="020B0604030504040204" pitchFamily="34" charset="0"/>
                <a:cs typeface="Arial" panose="020B0604020202020204" pitchFamily="34" charset="0"/>
              </a:rPr>
              <a:t>: {contributor: [‘</a:t>
            </a:r>
            <a:r>
              <a:rPr lang="en-US" sz="2400" b="1" dirty="0">
                <a:solidFill>
                  <a:srgbClr val="C00000"/>
                </a:solidFill>
                <a:latin typeface="Arial" panose="020B0604020202020204" pitchFamily="34" charset="0"/>
                <a:ea typeface="Tahoma" panose="020B0604030504040204" pitchFamily="34" charset="0"/>
                <a:cs typeface="Arial" panose="020B0604020202020204" pitchFamily="34" charset="0"/>
              </a:rPr>
              <a:t>Mark</a:t>
            </a:r>
            <a:r>
              <a:rPr lang="en-US" sz="2400" b="1" dirty="0">
                <a:latin typeface="Arial" panose="020B0604020202020204" pitchFamily="34" charset="0"/>
                <a:ea typeface="Tahoma" panose="020B0604030504040204" pitchFamily="34" charset="0"/>
                <a:cs typeface="Arial" panose="020B0604020202020204" pitchFamily="34" charset="0"/>
              </a:rPr>
              <a:t>’], </a:t>
            </a:r>
            <a:r>
              <a:rPr lang="en-US" sz="2400" b="1" dirty="0" err="1">
                <a:latin typeface="Arial" panose="020B0604020202020204" pitchFamily="34" charset="0"/>
                <a:ea typeface="Tahoma" panose="020B0604030504040204" pitchFamily="34" charset="0"/>
                <a:cs typeface="Arial" panose="020B0604020202020204" pitchFamily="34" charset="0"/>
              </a:rPr>
              <a:t>db_name</a:t>
            </a:r>
            <a:r>
              <a:rPr lang="en-US" sz="2400" b="1" dirty="0">
                <a:latin typeface="Arial" panose="020B0604020202020204" pitchFamily="34" charset="0"/>
                <a:ea typeface="Tahoma" panose="020B0604030504040204" pitchFamily="34" charset="0"/>
                <a:cs typeface="Arial" panose="020B0604020202020204" pitchFamily="34" charset="0"/>
              </a:rPr>
              <a:t>: ‘</a:t>
            </a:r>
            <a:r>
              <a:rPr lang="en-US" sz="2400" b="1" dirty="0">
                <a:solidFill>
                  <a:srgbClr val="0070C0"/>
                </a:solidFill>
                <a:latin typeface="Arial" panose="020B0604020202020204" pitchFamily="34" charset="0"/>
                <a:ea typeface="Tahoma" panose="020B0604030504040204" pitchFamily="34" charset="0"/>
                <a:cs typeface="Arial" panose="020B0604020202020204" pitchFamily="34" charset="0"/>
              </a:rPr>
              <a:t>IUPHAR</a:t>
            </a:r>
            <a:r>
              <a:rPr lang="en-US" sz="2400" b="1" dirty="0">
                <a:latin typeface="Arial" panose="020B0604020202020204" pitchFamily="34" charset="0"/>
                <a:ea typeface="Tahoma" panose="020B0604030504040204" pitchFamily="34" charset="0"/>
                <a:cs typeface="Arial" panose="020B0604020202020204" pitchFamily="34" charset="0"/>
              </a:rPr>
              <a:t>’}</a:t>
            </a:r>
          </a:p>
          <a:p>
            <a:r>
              <a:rPr lang="en-US" sz="2400" b="1" dirty="0">
                <a:latin typeface="Arial" panose="020B0604020202020204" pitchFamily="34" charset="0"/>
                <a:ea typeface="Tahoma" panose="020B0604030504040204" pitchFamily="34" charset="0"/>
                <a:cs typeface="Arial" panose="020B0604020202020204" pitchFamily="34" charset="0"/>
              </a:rPr>
              <a:t>Citation for </a:t>
            </a:r>
            <a:r>
              <a:rPr lang="en-US" sz="2400" b="1" dirty="0">
                <a:solidFill>
                  <a:srgbClr val="7030A0"/>
                </a:solidFill>
                <a:latin typeface="Arial" panose="020B0604020202020204" pitchFamily="34" charset="0"/>
                <a:ea typeface="Tahoma" panose="020B0604030504040204" pitchFamily="34" charset="0"/>
                <a:cs typeface="Arial" panose="020B0604020202020204" pitchFamily="34" charset="0"/>
              </a:rPr>
              <a:t>V2(1)</a:t>
            </a:r>
            <a:r>
              <a:rPr lang="en-US" sz="2400" b="1" dirty="0">
                <a:latin typeface="Arial" panose="020B0604020202020204" pitchFamily="34" charset="0"/>
                <a:ea typeface="Tahoma" panose="020B0604030504040204" pitchFamily="34" charset="0"/>
                <a:cs typeface="Arial" panose="020B0604020202020204" pitchFamily="34" charset="0"/>
              </a:rPr>
              <a:t>: {contributor: [‘</a:t>
            </a:r>
            <a:r>
              <a:rPr lang="en-US" sz="2400" b="1" dirty="0">
                <a:solidFill>
                  <a:srgbClr val="00B050"/>
                </a:solidFill>
                <a:latin typeface="Arial" panose="020B0604020202020204" pitchFamily="34" charset="0"/>
                <a:ea typeface="Tahoma" panose="020B0604030504040204" pitchFamily="34" charset="0"/>
                <a:cs typeface="Arial" panose="020B0604020202020204" pitchFamily="34" charset="0"/>
              </a:rPr>
              <a:t>Hay</a:t>
            </a:r>
            <a:r>
              <a:rPr lang="en-US" sz="2400" b="1" dirty="0">
                <a:latin typeface="Arial" panose="020B0604020202020204" pitchFamily="34" charset="0"/>
                <a:ea typeface="Tahoma" panose="020B0604030504040204" pitchFamily="34" charset="0"/>
                <a:cs typeface="Arial" panose="020B0604020202020204" pitchFamily="34" charset="0"/>
              </a:rPr>
              <a:t>’], </a:t>
            </a:r>
            <a:r>
              <a:rPr lang="en-US" sz="2400" b="1" dirty="0" err="1">
                <a:latin typeface="Arial" panose="020B0604020202020204" pitchFamily="34" charset="0"/>
                <a:ea typeface="Tahoma" panose="020B0604030504040204" pitchFamily="34" charset="0"/>
                <a:cs typeface="Arial" panose="020B0604020202020204" pitchFamily="34" charset="0"/>
              </a:rPr>
              <a:t>db_name</a:t>
            </a:r>
            <a:r>
              <a:rPr lang="en-US" sz="2400" b="1" dirty="0">
                <a:latin typeface="Arial" panose="020B0604020202020204" pitchFamily="34" charset="0"/>
                <a:ea typeface="Tahoma" panose="020B0604030504040204" pitchFamily="34" charset="0"/>
                <a:cs typeface="Arial" panose="020B0604020202020204" pitchFamily="34" charset="0"/>
              </a:rPr>
              <a:t>: ‘</a:t>
            </a:r>
            <a:r>
              <a:rPr lang="en-US" sz="2400" b="1" dirty="0">
                <a:solidFill>
                  <a:srgbClr val="0070C0"/>
                </a:solidFill>
                <a:latin typeface="Arial" panose="020B0604020202020204" pitchFamily="34" charset="0"/>
                <a:ea typeface="Tahoma" panose="020B0604030504040204" pitchFamily="34" charset="0"/>
                <a:cs typeface="Arial" panose="020B0604020202020204" pitchFamily="34" charset="0"/>
              </a:rPr>
              <a:t>IUPHAR</a:t>
            </a:r>
            <a:r>
              <a:rPr lang="en-US" sz="2400" b="1" dirty="0">
                <a:latin typeface="Arial" panose="020B0604020202020204" pitchFamily="34" charset="0"/>
                <a:ea typeface="Tahoma" panose="020B0604030504040204" pitchFamily="34" charset="0"/>
                <a:cs typeface="Arial" panose="020B0604020202020204" pitchFamily="34" charset="0"/>
              </a:rPr>
              <a:t>’}</a:t>
            </a:r>
          </a:p>
        </p:txBody>
      </p:sp>
      <p:sp>
        <p:nvSpPr>
          <p:cNvPr id="20" name="TextBox 19" descr=" 13">
            <a:extLst>
              <a:ext uri="{FF2B5EF4-FFF2-40B4-BE49-F238E27FC236}">
                <a16:creationId xmlns:a16="http://schemas.microsoft.com/office/drawing/2014/main" id="{C9A25625-D33E-4CB0-83C9-466E696F833B}"/>
              </a:ext>
            </a:extLst>
          </p:cNvPr>
          <p:cNvSpPr txBox="1"/>
          <p:nvPr/>
        </p:nvSpPr>
        <p:spPr>
          <a:xfrm>
            <a:off x="5952197" y="1450272"/>
            <a:ext cx="851515" cy="461665"/>
          </a:xfrm>
          <a:prstGeom prst="rect">
            <a:avLst/>
          </a:prstGeom>
          <a:noFill/>
        </p:spPr>
        <p:txBody>
          <a:bodyPr wrap="none" rtlCol="0">
            <a:spAutoFit/>
          </a:bodyPr>
          <a:lstStyle/>
          <a:p>
            <a:r>
              <a:rPr lang="en-US" sz="2400" b="1" dirty="0">
                <a:latin typeface="Arial" panose="020B0604020202020204" pitchFamily="34" charset="0"/>
                <a:ea typeface="Tahoma" panose="020B0604030504040204" pitchFamily="34" charset="0"/>
                <a:cs typeface="Arial" panose="020B0604020202020204" pitchFamily="34" charset="0"/>
              </a:rPr>
              <a:t>Q(D)</a:t>
            </a:r>
          </a:p>
        </p:txBody>
      </p:sp>
      <p:sp>
        <p:nvSpPr>
          <p:cNvPr id="3" name="Rectangle 2">
            <a:extLst>
              <a:ext uri="{FF2B5EF4-FFF2-40B4-BE49-F238E27FC236}">
                <a16:creationId xmlns:a16="http://schemas.microsoft.com/office/drawing/2014/main" id="{54D030EF-A3B6-42E6-99DD-8E2D7F9D4E52}"/>
              </a:ext>
            </a:extLst>
          </p:cNvPr>
          <p:cNvSpPr/>
          <p:nvPr/>
        </p:nvSpPr>
        <p:spPr>
          <a:xfrm>
            <a:off x="1026160" y="5040906"/>
            <a:ext cx="10385427" cy="592273"/>
          </a:xfrm>
          <a:prstGeom prst="rect">
            <a:avLst/>
          </a:prstGeom>
          <a:solidFill>
            <a:schemeClr val="tx2">
              <a:lumMod val="10000"/>
              <a:lumOff val="9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Resulting citation: {contributor: [‘</a:t>
            </a:r>
            <a:r>
              <a:rPr lang="en-US" sz="2400" b="1" dirty="0">
                <a:solidFill>
                  <a:srgbClr val="C00000"/>
                </a:solidFill>
                <a:latin typeface="Arial" panose="020B0604020202020204" pitchFamily="34" charset="0"/>
                <a:ea typeface="Tahoma" panose="020B0604030504040204" pitchFamily="34" charset="0"/>
                <a:cs typeface="Arial" panose="020B0604020202020204" pitchFamily="34" charset="0"/>
              </a:rPr>
              <a:t>Mark</a:t>
            </a: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 ‘</a:t>
            </a:r>
            <a:r>
              <a:rPr lang="en-US" sz="2400" b="1" dirty="0">
                <a:solidFill>
                  <a:srgbClr val="00B050"/>
                </a:solidFill>
                <a:latin typeface="Arial" panose="020B0604020202020204" pitchFamily="34" charset="0"/>
                <a:ea typeface="Tahoma" panose="020B0604030504040204" pitchFamily="34" charset="0"/>
                <a:cs typeface="Arial" panose="020B0604020202020204" pitchFamily="34" charset="0"/>
              </a:rPr>
              <a:t>Hay</a:t>
            </a: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 </a:t>
            </a:r>
            <a:r>
              <a:rPr lang="en-US" sz="2400" b="1" dirty="0" err="1">
                <a:solidFill>
                  <a:schemeClr val="tx2"/>
                </a:solidFill>
                <a:latin typeface="Arial" panose="020B0604020202020204" pitchFamily="34" charset="0"/>
                <a:ea typeface="Tahoma" panose="020B0604030504040204" pitchFamily="34" charset="0"/>
                <a:cs typeface="Arial" panose="020B0604020202020204" pitchFamily="34" charset="0"/>
              </a:rPr>
              <a:t>db_name</a:t>
            </a: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 ‘</a:t>
            </a:r>
            <a:r>
              <a:rPr lang="en-US" sz="2400" b="1" dirty="0">
                <a:solidFill>
                  <a:srgbClr val="0070C0"/>
                </a:solidFill>
                <a:latin typeface="Arial" panose="020B0604020202020204" pitchFamily="34" charset="0"/>
                <a:ea typeface="Tahoma" panose="020B0604030504040204" pitchFamily="34" charset="0"/>
                <a:cs typeface="Arial" panose="020B0604020202020204" pitchFamily="34" charset="0"/>
              </a:rPr>
              <a:t>IUPHAR</a:t>
            </a: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a:t>
            </a:r>
          </a:p>
        </p:txBody>
      </p:sp>
      <p:sp>
        <p:nvSpPr>
          <p:cNvPr id="4" name="Rectangle 3">
            <a:extLst>
              <a:ext uri="{FF2B5EF4-FFF2-40B4-BE49-F238E27FC236}">
                <a16:creationId xmlns:a16="http://schemas.microsoft.com/office/drawing/2014/main" id="{6EF14EC9-8BE2-4635-AFDB-59C2DC24A437}"/>
              </a:ext>
            </a:extLst>
          </p:cNvPr>
          <p:cNvSpPr/>
          <p:nvPr/>
        </p:nvSpPr>
        <p:spPr>
          <a:xfrm>
            <a:off x="3627120" y="2352132"/>
            <a:ext cx="5649263" cy="400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ACAD920-2CDD-4D1B-87B7-16A476FEE466}"/>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38</a:t>
            </a:fld>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6833906"/>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CFD3E9D5-BAAE-461E-88C2-17B5E4377729}"/>
              </a:ext>
            </a:extLst>
          </p:cNvPr>
          <p:cNvSpPr>
            <a:spLocks noGrp="1"/>
          </p:cNvSpPr>
          <p:nvPr>
            <p:ph type="title"/>
          </p:nvPr>
        </p:nvSpPr>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Alternative-use of citations</a:t>
            </a:r>
          </a:p>
        </p:txBody>
      </p:sp>
      <p:sp>
        <p:nvSpPr>
          <p:cNvPr id="4" name="TextBox 3" descr=" 4">
            <a:extLst>
              <a:ext uri="{FF2B5EF4-FFF2-40B4-BE49-F238E27FC236}">
                <a16:creationId xmlns:a16="http://schemas.microsoft.com/office/drawing/2014/main" id="{432AC599-ABE6-49DD-9E83-32529FDD7073}"/>
              </a:ext>
            </a:extLst>
          </p:cNvPr>
          <p:cNvSpPr txBox="1"/>
          <p:nvPr/>
        </p:nvSpPr>
        <p:spPr>
          <a:xfrm>
            <a:off x="3190483" y="3429000"/>
            <a:ext cx="1159292" cy="461665"/>
          </a:xfrm>
          <a:prstGeom prst="rect">
            <a:avLst/>
          </a:prstGeom>
          <a:noFill/>
        </p:spPr>
        <p:txBody>
          <a:bodyPr wrap="none" rtlCol="0">
            <a:spAutoFit/>
          </a:bodyPr>
          <a:lstStyle/>
          <a:p>
            <a:r>
              <a:rPr lang="en-US" sz="2400" b="1" dirty="0">
                <a:latin typeface="Arial" panose="020B0604020202020204" pitchFamily="34" charset="0"/>
                <a:ea typeface="Tahoma" panose="020B0604030504040204" pitchFamily="34" charset="0"/>
                <a:cs typeface="Arial" panose="020B0604020202020204" pitchFamily="34" charset="0"/>
              </a:rPr>
              <a:t>Family</a:t>
            </a:r>
            <a:endParaRPr lang="en-US" sz="2000" b="1" dirty="0">
              <a:latin typeface="Arial" panose="020B0604020202020204" pitchFamily="34" charset="0"/>
              <a:ea typeface="Tahoma" panose="020B0604030504040204" pitchFamily="34" charset="0"/>
              <a:cs typeface="Arial" panose="020B0604020202020204" pitchFamily="34" charset="0"/>
            </a:endParaRPr>
          </a:p>
        </p:txBody>
      </p:sp>
      <p:graphicFrame>
        <p:nvGraphicFramePr>
          <p:cNvPr id="6" name="Table 5" descr=" 6">
            <a:extLst>
              <a:ext uri="{FF2B5EF4-FFF2-40B4-BE49-F238E27FC236}">
                <a16:creationId xmlns:a16="http://schemas.microsoft.com/office/drawing/2014/main" id="{8FA4201A-870D-4656-A794-C60F8EBCFCB7}"/>
              </a:ext>
            </a:extLst>
          </p:cNvPr>
          <p:cNvGraphicFramePr>
            <a:graphicFrameLocks noGrp="1"/>
          </p:cNvGraphicFramePr>
          <p:nvPr>
            <p:extLst>
              <p:ext uri="{D42A27DB-BD31-4B8C-83A1-F6EECF244321}">
                <p14:modId xmlns:p14="http://schemas.microsoft.com/office/powerpoint/2010/main" val="3160720760"/>
              </p:ext>
            </p:extLst>
          </p:nvPr>
        </p:nvGraphicFramePr>
        <p:xfrm>
          <a:off x="1686098" y="4022797"/>
          <a:ext cx="4521661" cy="1981200"/>
        </p:xfrm>
        <a:graphic>
          <a:graphicData uri="http://schemas.openxmlformats.org/drawingml/2006/table">
            <a:tbl>
              <a:tblPr firstRow="1" bandRow="1">
                <a:tableStyleId>{5C22544A-7EE6-4342-B048-85BDC9FD1C3A}</a:tableStyleId>
              </a:tblPr>
              <a:tblGrid>
                <a:gridCol w="741764">
                  <a:extLst>
                    <a:ext uri="{9D8B030D-6E8A-4147-A177-3AD203B41FA5}">
                      <a16:colId xmlns:a16="http://schemas.microsoft.com/office/drawing/2014/main" val="229530307"/>
                    </a:ext>
                  </a:extLst>
                </a:gridCol>
                <a:gridCol w="1579344">
                  <a:extLst>
                    <a:ext uri="{9D8B030D-6E8A-4147-A177-3AD203B41FA5}">
                      <a16:colId xmlns:a16="http://schemas.microsoft.com/office/drawing/2014/main" val="2147827952"/>
                    </a:ext>
                  </a:extLst>
                </a:gridCol>
                <a:gridCol w="789672">
                  <a:extLst>
                    <a:ext uri="{9D8B030D-6E8A-4147-A177-3AD203B41FA5}">
                      <a16:colId xmlns:a16="http://schemas.microsoft.com/office/drawing/2014/main" val="904800979"/>
                    </a:ext>
                  </a:extLst>
                </a:gridCol>
                <a:gridCol w="1410881">
                  <a:extLst>
                    <a:ext uri="{9D8B030D-6E8A-4147-A177-3AD203B41FA5}">
                      <a16:colId xmlns:a16="http://schemas.microsoft.com/office/drawing/2014/main" val="1484870643"/>
                    </a:ext>
                  </a:extLst>
                </a:gridCol>
              </a:tblGrid>
              <a:tr h="370840">
                <a:tc>
                  <a:txBody>
                    <a:bodyPr/>
                    <a:lstStyle/>
                    <a:p>
                      <a:pPr algn="ctr"/>
                      <a:r>
                        <a:rPr lang="en-US" altLang="zh-CN" sz="2000" b="1" dirty="0">
                          <a:solidFill>
                            <a:schemeClr val="bg1"/>
                          </a:solidFill>
                          <a:latin typeface="Arial" panose="020B0604020202020204" pitchFamily="34" charset="0"/>
                          <a:ea typeface="Tahoma" panose="020B0604030504040204" pitchFamily="34" charset="0"/>
                          <a:cs typeface="Arial" panose="020B0604020202020204" pitchFamily="34" charset="0"/>
                        </a:rPr>
                        <a:t>FID</a:t>
                      </a:r>
                      <a:endPar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N</a:t>
                      </a: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Ty</a:t>
                      </a:r>
                    </a:p>
                  </a:txBody>
                  <a:tcPr/>
                </a:tc>
                <a:tc>
                  <a:txBody>
                    <a:bodyPr/>
                    <a:lstStyle/>
                    <a:p>
                      <a:pPr algn="ctr"/>
                      <a:endPar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629673992"/>
                  </a:ext>
                </a:extLst>
              </a:tr>
              <a:tr h="203482">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1</a:t>
                      </a:r>
                    </a:p>
                  </a:txBody>
                  <a:tcPr/>
                </a:tc>
                <a:tc>
                  <a:txBody>
                    <a:bodyPr/>
                    <a:lstStyle/>
                    <a:p>
                      <a:pPr algn="ctr"/>
                      <a:r>
                        <a:rPr lang="en-US" sz="2000" b="1" i="0" kern="1200" dirty="0">
                          <a:solidFill>
                            <a:schemeClr val="dk1"/>
                          </a:solidFill>
                          <a:effectLst/>
                          <a:latin typeface="Arial" panose="020B0604020202020204" pitchFamily="34" charset="0"/>
                          <a:ea typeface="Tahoma" panose="020B0604030504040204" pitchFamily="34" charset="0"/>
                          <a:cs typeface="Arial" panose="020B0604020202020204" pitchFamily="34" charset="0"/>
                        </a:rPr>
                        <a:t>5-HT</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a:solidFill>
                            <a:srgbClr val="7030A0"/>
                          </a:solidFill>
                          <a:latin typeface="Arial" panose="020B0604020202020204" pitchFamily="34" charset="0"/>
                          <a:ea typeface="Tahoma" panose="020B0604030504040204" pitchFamily="34" charset="0"/>
                          <a:cs typeface="Arial" panose="020B0604020202020204" pitchFamily="34" charset="0"/>
                        </a:rPr>
                        <a:t>V1(1), V3</a:t>
                      </a:r>
                    </a:p>
                  </a:txBody>
                  <a:tcPr/>
                </a:tc>
                <a:extLst>
                  <a:ext uri="{0D108BD9-81ED-4DB2-BD59-A6C34878D82A}">
                    <a16:rowId xmlns:a16="http://schemas.microsoft.com/office/drawing/2014/main" val="1123795564"/>
                  </a:ext>
                </a:extLst>
              </a:tr>
              <a:tr h="37084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2</a:t>
                      </a:r>
                    </a:p>
                  </a:txBody>
                  <a:tcPr/>
                </a:tc>
                <a:tc>
                  <a:txBody>
                    <a:bodyPr/>
                    <a:lstStyle/>
                    <a:p>
                      <a:pPr algn="ctr"/>
                      <a:r>
                        <a:rPr lang="en-US" sz="2000" b="1" i="0" kern="1200" dirty="0">
                          <a:solidFill>
                            <a:schemeClr val="dk1"/>
                          </a:solidFill>
                          <a:effectLst/>
                          <a:latin typeface="Arial" panose="020B0604020202020204" pitchFamily="34" charset="0"/>
                          <a:ea typeface="Tahoma" panose="020B0604030504040204" pitchFamily="34" charset="0"/>
                          <a:cs typeface="Arial" panose="020B0604020202020204" pitchFamily="34" charset="0"/>
                        </a:rPr>
                        <a:t>muscarinic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vgic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V1(2), V3</a:t>
                      </a:r>
                    </a:p>
                  </a:txBody>
                  <a:tcPr/>
                </a:tc>
                <a:extLst>
                  <a:ext uri="{0D108BD9-81ED-4DB2-BD59-A6C34878D82A}">
                    <a16:rowId xmlns:a16="http://schemas.microsoft.com/office/drawing/2014/main" val="2747960358"/>
                  </a:ext>
                </a:extLst>
              </a:tr>
              <a:tr h="37084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3</a:t>
                      </a:r>
                    </a:p>
                  </a:txBody>
                  <a:tcPr/>
                </a:tc>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Adenosine </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V3</a:t>
                      </a:r>
                    </a:p>
                  </a:txBody>
                  <a:tcPr/>
                </a:tc>
                <a:extLst>
                  <a:ext uri="{0D108BD9-81ED-4DB2-BD59-A6C34878D82A}">
                    <a16:rowId xmlns:a16="http://schemas.microsoft.com/office/drawing/2014/main" val="1640008733"/>
                  </a:ext>
                </a:extLst>
              </a:tr>
              <a:tr h="37084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4</a:t>
                      </a:r>
                    </a:p>
                  </a:txBody>
                  <a:tcPr/>
                </a:tc>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Adreno</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lgic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V3</a:t>
                      </a:r>
                    </a:p>
                  </a:txBody>
                  <a:tcPr/>
                </a:tc>
                <a:extLst>
                  <a:ext uri="{0D108BD9-81ED-4DB2-BD59-A6C34878D82A}">
                    <a16:rowId xmlns:a16="http://schemas.microsoft.com/office/drawing/2014/main" val="1357417447"/>
                  </a:ext>
                </a:extLst>
              </a:tr>
            </a:tbl>
          </a:graphicData>
        </a:graphic>
      </p:graphicFrame>
      <p:sp>
        <p:nvSpPr>
          <p:cNvPr id="7" name="Rectangle: Rounded Corners 6">
            <a:extLst>
              <a:ext uri="{FF2B5EF4-FFF2-40B4-BE49-F238E27FC236}">
                <a16:creationId xmlns:a16="http://schemas.microsoft.com/office/drawing/2014/main" id="{B272A940-CA61-4DB3-9925-E21C921EF323}"/>
              </a:ext>
            </a:extLst>
          </p:cNvPr>
          <p:cNvSpPr/>
          <p:nvPr/>
        </p:nvSpPr>
        <p:spPr>
          <a:xfrm>
            <a:off x="1324864" y="1377696"/>
            <a:ext cx="9794240" cy="1168437"/>
          </a:xfrm>
          <a:prstGeom prst="roundRect">
            <a:avLst/>
          </a:prstGeom>
          <a:solidFill>
            <a:schemeClr val="accent1">
              <a:lumMod val="20000"/>
              <a:lumOff val="80000"/>
            </a:schemeClr>
          </a:solidFill>
          <a:scene3d>
            <a:camera prst="orthographicFront"/>
            <a:lightRig rig="threePt" dir="t"/>
          </a:scene3d>
          <a:sp3d>
            <a:bevelT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800" b="1" dirty="0">
                <a:solidFill>
                  <a:schemeClr val="tx2"/>
                </a:solidFill>
                <a:latin typeface="Arial" panose="020B0604020202020204" pitchFamily="34" charset="0"/>
                <a:ea typeface="Tahoma" panose="020B0604030504040204" pitchFamily="34" charset="0"/>
                <a:cs typeface="Arial" panose="020B0604020202020204" pitchFamily="34" charset="0"/>
              </a:rPr>
              <a:t>Views definition:</a:t>
            </a:r>
          </a:p>
          <a:p>
            <a:pPr lvl="0" algn="ct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λ FID. V1(FID, N, Ty) :- Family(FID, N, Ty), FID &lt;= 2</a:t>
            </a:r>
          </a:p>
          <a:p>
            <a:pPr lvl="0" algn="ct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V3(FID, N, Ty) :- Family(FID, N, Ty)</a:t>
            </a:r>
            <a:endParaRPr lang="en-US" sz="2000" dirty="0">
              <a:latin typeface="Arial" panose="020B0604020202020204" pitchFamily="34" charset="0"/>
              <a:ea typeface="Tahoma" panose="020B060403050404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A3DC775D-D5EA-40F1-A001-96C189E7372A}"/>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39</a:t>
            </a:fld>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6790020"/>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Outline</a:t>
            </a:r>
            <a:endParaRPr lang="en-US" b="1" dirty="0">
              <a:latin typeface="Arial" panose="020B0604020202020204" pitchFamily="34" charset="0"/>
              <a:ea typeface="Tahoma" panose="020B0604030504040204" pitchFamily="34" charset="0"/>
              <a:cs typeface="Arial" panose="020B0604020202020204" pitchFamily="34" charset="0"/>
            </a:endParaRPr>
          </a:p>
        </p:txBody>
      </p:sp>
      <p:sp>
        <p:nvSpPr>
          <p:cNvPr id="3" name="Content Placeholder 2"/>
          <p:cNvSpPr>
            <a:spLocks noGrp="1"/>
          </p:cNvSpPr>
          <p:nvPr>
            <p:ph idx="1"/>
          </p:nvPr>
        </p:nvSpPr>
        <p:spPr>
          <a:xfrm>
            <a:off x="2018104" y="1849658"/>
            <a:ext cx="9596394" cy="3825892"/>
          </a:xfrm>
        </p:spPr>
        <p:txBody>
          <a:bodyPr>
            <a:normAutofit/>
          </a:bodyPr>
          <a:lstStyle/>
          <a:p>
            <a:r>
              <a:rPr lang="en-US" sz="3200" dirty="0">
                <a:solidFill>
                  <a:srgbClr val="A93023"/>
                </a:solidFill>
                <a:latin typeface="Arial" panose="020B0604020202020204" pitchFamily="34" charset="0"/>
                <a:ea typeface="Tahoma" panose="020B0604030504040204" pitchFamily="34" charset="0"/>
                <a:cs typeface="Arial" panose="020B0604020202020204" pitchFamily="34" charset="0"/>
              </a:rPr>
              <a:t>State of the art in Data Citation</a:t>
            </a:r>
          </a:p>
          <a:p>
            <a:r>
              <a:rPr lang="en-US" sz="3200" dirty="0">
                <a:latin typeface="Arial" panose="020B0604020202020204" pitchFamily="34" charset="0"/>
                <a:ea typeface="Tahoma" panose="020B0604030504040204" pitchFamily="34" charset="0"/>
                <a:cs typeface="Arial" panose="020B0604020202020204" pitchFamily="34" charset="0"/>
              </a:rPr>
              <a:t>Model: Citation views</a:t>
            </a:r>
          </a:p>
          <a:p>
            <a:r>
              <a:rPr lang="en-US" sz="3200" dirty="0">
                <a:latin typeface="Arial" panose="020B0604020202020204" pitchFamily="34" charset="0"/>
                <a:ea typeface="Tahoma" panose="020B0604030504040204" pitchFamily="34" charset="0"/>
                <a:cs typeface="Arial" panose="020B0604020202020204" pitchFamily="34" charset="0"/>
              </a:rPr>
              <a:t>Implementing Citation views</a:t>
            </a:r>
          </a:p>
          <a:p>
            <a:r>
              <a:rPr lang="en-US" sz="3200" dirty="0">
                <a:latin typeface="Arial" panose="020B0604020202020204" pitchFamily="34" charset="0"/>
                <a:ea typeface="Tahoma" panose="020B0604030504040204" pitchFamily="34" charset="0"/>
                <a:cs typeface="Arial" panose="020B0604020202020204" pitchFamily="34" charset="0"/>
              </a:rPr>
              <a:t>Conclusions</a:t>
            </a:r>
          </a:p>
        </p:txBody>
      </p:sp>
      <p:sp>
        <p:nvSpPr>
          <p:cNvPr id="4" name="Slide Number Placeholder 3">
            <a:extLst>
              <a:ext uri="{FF2B5EF4-FFF2-40B4-BE49-F238E27FC236}">
                <a16:creationId xmlns:a16="http://schemas.microsoft.com/office/drawing/2014/main" id="{2E4B3007-0E41-4F93-8C7A-F9D3CAFB8B56}"/>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4</a:t>
            </a:fld>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9661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CFD3E9D5-BAAE-461E-88C2-17B5E4377729}"/>
              </a:ext>
            </a:extLst>
          </p:cNvPr>
          <p:cNvSpPr>
            <a:spLocks noGrp="1"/>
          </p:cNvSpPr>
          <p:nvPr>
            <p:ph type="title"/>
          </p:nvPr>
        </p:nvSpPr>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Alternative-use of citations</a:t>
            </a:r>
          </a:p>
        </p:txBody>
      </p:sp>
      <p:graphicFrame>
        <p:nvGraphicFramePr>
          <p:cNvPr id="9" name="Table 8" descr=" 9">
            <a:extLst>
              <a:ext uri="{FF2B5EF4-FFF2-40B4-BE49-F238E27FC236}">
                <a16:creationId xmlns:a16="http://schemas.microsoft.com/office/drawing/2014/main" id="{E49CF107-8EF0-44EC-9174-001921E9FFDF}"/>
              </a:ext>
            </a:extLst>
          </p:cNvPr>
          <p:cNvGraphicFramePr>
            <a:graphicFrameLocks noGrp="1"/>
          </p:cNvGraphicFramePr>
          <p:nvPr>
            <p:extLst>
              <p:ext uri="{D42A27DB-BD31-4B8C-83A1-F6EECF244321}">
                <p14:modId xmlns:p14="http://schemas.microsoft.com/office/powerpoint/2010/main" val="4227614081"/>
              </p:ext>
            </p:extLst>
          </p:nvPr>
        </p:nvGraphicFramePr>
        <p:xfrm>
          <a:off x="6846194" y="4241521"/>
          <a:ext cx="2856606" cy="792480"/>
        </p:xfrm>
        <a:graphic>
          <a:graphicData uri="http://schemas.openxmlformats.org/drawingml/2006/table">
            <a:tbl>
              <a:tblPr firstRow="1" bandRow="1">
                <a:tableStyleId>{5C22544A-7EE6-4342-B048-85BDC9FD1C3A}</a:tableStyleId>
              </a:tblPr>
              <a:tblGrid>
                <a:gridCol w="719290">
                  <a:extLst>
                    <a:ext uri="{9D8B030D-6E8A-4147-A177-3AD203B41FA5}">
                      <a16:colId xmlns:a16="http://schemas.microsoft.com/office/drawing/2014/main" val="1632908889"/>
                    </a:ext>
                  </a:extLst>
                </a:gridCol>
                <a:gridCol w="802910">
                  <a:extLst>
                    <a:ext uri="{9D8B030D-6E8A-4147-A177-3AD203B41FA5}">
                      <a16:colId xmlns:a16="http://schemas.microsoft.com/office/drawing/2014/main" val="1085307994"/>
                    </a:ext>
                  </a:extLst>
                </a:gridCol>
                <a:gridCol w="1334406">
                  <a:extLst>
                    <a:ext uri="{9D8B030D-6E8A-4147-A177-3AD203B41FA5}">
                      <a16:colId xmlns:a16="http://schemas.microsoft.com/office/drawing/2014/main" val="676651244"/>
                    </a:ext>
                  </a:extLst>
                </a:gridCol>
              </a:tblGrid>
              <a:tr h="370840">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FID</a:t>
                      </a: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Type</a:t>
                      </a:r>
                    </a:p>
                  </a:txBody>
                  <a:tcPr/>
                </a:tc>
                <a:tc>
                  <a:txBody>
                    <a:bodyPr/>
                    <a:lstStyle/>
                    <a:p>
                      <a:pPr algn="ctr"/>
                      <a:endPar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629673992"/>
                  </a:ext>
                </a:extLst>
              </a:tr>
              <a:tr h="203482">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1</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V1(1), V3</a:t>
                      </a:r>
                    </a:p>
                  </a:txBody>
                  <a:tcPr/>
                </a:tc>
                <a:extLst>
                  <a:ext uri="{0D108BD9-81ED-4DB2-BD59-A6C34878D82A}">
                    <a16:rowId xmlns:a16="http://schemas.microsoft.com/office/drawing/2014/main" val="1123795564"/>
                  </a:ext>
                </a:extLst>
              </a:tr>
            </a:tbl>
          </a:graphicData>
        </a:graphic>
      </p:graphicFrame>
      <p:sp>
        <p:nvSpPr>
          <p:cNvPr id="10" name="TextBox 9" descr=" 13">
            <a:extLst>
              <a:ext uri="{FF2B5EF4-FFF2-40B4-BE49-F238E27FC236}">
                <a16:creationId xmlns:a16="http://schemas.microsoft.com/office/drawing/2014/main" id="{20594F2F-AAD1-4EB0-B291-EB133CB2BA9C}"/>
              </a:ext>
            </a:extLst>
          </p:cNvPr>
          <p:cNvSpPr txBox="1"/>
          <p:nvPr/>
        </p:nvSpPr>
        <p:spPr>
          <a:xfrm>
            <a:off x="7709495" y="3659832"/>
            <a:ext cx="936475" cy="461665"/>
          </a:xfrm>
          <a:prstGeom prst="rect">
            <a:avLst/>
          </a:prstGeom>
          <a:noFill/>
        </p:spPr>
        <p:txBody>
          <a:bodyPr wrap="none" rtlCol="0">
            <a:spAutoFit/>
          </a:bodyPr>
          <a:lstStyle/>
          <a:p>
            <a:pPr algn="ctr"/>
            <a:r>
              <a:rPr lang="en-US" sz="2400" b="1" dirty="0">
                <a:latin typeface="Arial" panose="020B0604020202020204" pitchFamily="34" charset="0"/>
                <a:ea typeface="Tahoma" panose="020B0604030504040204" pitchFamily="34" charset="0"/>
                <a:cs typeface="Arial" panose="020B0604020202020204" pitchFamily="34" charset="0"/>
              </a:rPr>
              <a:t>Q’(D)</a:t>
            </a:r>
          </a:p>
        </p:txBody>
      </p:sp>
      <p:sp>
        <p:nvSpPr>
          <p:cNvPr id="3" name="Slide Number Placeholder 2">
            <a:extLst>
              <a:ext uri="{FF2B5EF4-FFF2-40B4-BE49-F238E27FC236}">
                <a16:creationId xmlns:a16="http://schemas.microsoft.com/office/drawing/2014/main" id="{F2317BB2-9A0B-4832-8BA8-A57BAA936FF0}"/>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40</a:t>
            </a:fld>
            <a:endParaRPr lang="en-GB" dirty="0">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43A4ABEB-6D35-408E-9196-6961738C91AB}"/>
              </a:ext>
            </a:extLst>
          </p:cNvPr>
          <p:cNvSpPr/>
          <p:nvPr/>
        </p:nvSpPr>
        <p:spPr>
          <a:xfrm>
            <a:off x="1324864" y="1377696"/>
            <a:ext cx="9794240" cy="1168437"/>
          </a:xfrm>
          <a:prstGeom prst="roundRect">
            <a:avLst/>
          </a:prstGeom>
          <a:solidFill>
            <a:schemeClr val="accent1">
              <a:lumMod val="20000"/>
              <a:lumOff val="80000"/>
            </a:schemeClr>
          </a:solidFill>
          <a:scene3d>
            <a:camera prst="orthographicFront"/>
            <a:lightRig rig="threePt" dir="t"/>
          </a:scene3d>
          <a:sp3d>
            <a:bevelT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800" b="1" dirty="0">
                <a:solidFill>
                  <a:schemeClr val="tx2"/>
                </a:solidFill>
                <a:latin typeface="Arial" panose="020B0604020202020204" pitchFamily="34" charset="0"/>
                <a:ea typeface="Tahoma" panose="020B0604030504040204" pitchFamily="34" charset="0"/>
                <a:cs typeface="Arial" panose="020B0604020202020204" pitchFamily="34" charset="0"/>
              </a:rPr>
              <a:t>Views definition:</a:t>
            </a:r>
          </a:p>
          <a:p>
            <a:pPr lvl="0" algn="ct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λ FID. V1(FID, N, Ty) :- Family(FID, N, Ty), FID &lt;= 2</a:t>
            </a:r>
          </a:p>
          <a:p>
            <a:pPr lvl="0" algn="ct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V3(FID, N, Ty) :- Family(FID, N, Ty)</a:t>
            </a:r>
            <a:endParaRPr lang="en-US" sz="2000" dirty="0">
              <a:latin typeface="Arial" panose="020B0604020202020204" pitchFamily="34" charset="0"/>
              <a:ea typeface="Tahoma" panose="020B0604030504040204" pitchFamily="34" charset="0"/>
              <a:cs typeface="Arial" panose="020B0604020202020204" pitchFamily="34" charset="0"/>
            </a:endParaRPr>
          </a:p>
        </p:txBody>
      </p:sp>
      <p:graphicFrame>
        <p:nvGraphicFramePr>
          <p:cNvPr id="13" name="Diagram 12">
            <a:extLst>
              <a:ext uri="{FF2B5EF4-FFF2-40B4-BE49-F238E27FC236}">
                <a16:creationId xmlns:a16="http://schemas.microsoft.com/office/drawing/2014/main" id="{D56D1D9F-0E07-4631-8F0A-B26E568C6DFB}"/>
              </a:ext>
            </a:extLst>
          </p:cNvPr>
          <p:cNvGraphicFramePr/>
          <p:nvPr>
            <p:extLst>
              <p:ext uri="{D42A27DB-BD31-4B8C-83A1-F6EECF244321}">
                <p14:modId xmlns:p14="http://schemas.microsoft.com/office/powerpoint/2010/main" val="849100279"/>
              </p:ext>
            </p:extLst>
          </p:nvPr>
        </p:nvGraphicFramePr>
        <p:xfrm>
          <a:off x="1324864" y="2546134"/>
          <a:ext cx="9794240" cy="882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descr=" 4">
            <a:extLst>
              <a:ext uri="{FF2B5EF4-FFF2-40B4-BE49-F238E27FC236}">
                <a16:creationId xmlns:a16="http://schemas.microsoft.com/office/drawing/2014/main" id="{8EEDC838-8471-4BDB-BC40-3A52E448530B}"/>
              </a:ext>
            </a:extLst>
          </p:cNvPr>
          <p:cNvSpPr txBox="1"/>
          <p:nvPr/>
        </p:nvSpPr>
        <p:spPr>
          <a:xfrm>
            <a:off x="3190483" y="3429000"/>
            <a:ext cx="1159292" cy="461665"/>
          </a:xfrm>
          <a:prstGeom prst="rect">
            <a:avLst/>
          </a:prstGeom>
          <a:noFill/>
        </p:spPr>
        <p:txBody>
          <a:bodyPr wrap="none" rtlCol="0">
            <a:spAutoFit/>
          </a:bodyPr>
          <a:lstStyle/>
          <a:p>
            <a:r>
              <a:rPr lang="en-US" sz="2400" b="1" dirty="0">
                <a:latin typeface="Arial" panose="020B0604020202020204" pitchFamily="34" charset="0"/>
                <a:ea typeface="Tahoma" panose="020B0604030504040204" pitchFamily="34" charset="0"/>
                <a:cs typeface="Arial" panose="020B0604020202020204" pitchFamily="34" charset="0"/>
              </a:rPr>
              <a:t>Family</a:t>
            </a:r>
            <a:endParaRPr lang="en-US" sz="2000" b="1" dirty="0">
              <a:latin typeface="Arial" panose="020B0604020202020204" pitchFamily="34" charset="0"/>
              <a:ea typeface="Tahoma" panose="020B0604030504040204" pitchFamily="34" charset="0"/>
              <a:cs typeface="Arial" panose="020B0604020202020204" pitchFamily="34" charset="0"/>
            </a:endParaRPr>
          </a:p>
        </p:txBody>
      </p:sp>
      <p:graphicFrame>
        <p:nvGraphicFramePr>
          <p:cNvPr id="15" name="Table 14" descr=" 6">
            <a:extLst>
              <a:ext uri="{FF2B5EF4-FFF2-40B4-BE49-F238E27FC236}">
                <a16:creationId xmlns:a16="http://schemas.microsoft.com/office/drawing/2014/main" id="{E84770F2-668B-459B-A592-0E0CB586AA3A}"/>
              </a:ext>
            </a:extLst>
          </p:cNvPr>
          <p:cNvGraphicFramePr>
            <a:graphicFrameLocks noGrp="1"/>
          </p:cNvGraphicFramePr>
          <p:nvPr>
            <p:extLst>
              <p:ext uri="{D42A27DB-BD31-4B8C-83A1-F6EECF244321}">
                <p14:modId xmlns:p14="http://schemas.microsoft.com/office/powerpoint/2010/main" val="1257659964"/>
              </p:ext>
            </p:extLst>
          </p:nvPr>
        </p:nvGraphicFramePr>
        <p:xfrm>
          <a:off x="1686098" y="4022797"/>
          <a:ext cx="4521661" cy="1981200"/>
        </p:xfrm>
        <a:graphic>
          <a:graphicData uri="http://schemas.openxmlformats.org/drawingml/2006/table">
            <a:tbl>
              <a:tblPr firstRow="1" bandRow="1">
                <a:tableStyleId>{5C22544A-7EE6-4342-B048-85BDC9FD1C3A}</a:tableStyleId>
              </a:tblPr>
              <a:tblGrid>
                <a:gridCol w="741764">
                  <a:extLst>
                    <a:ext uri="{9D8B030D-6E8A-4147-A177-3AD203B41FA5}">
                      <a16:colId xmlns:a16="http://schemas.microsoft.com/office/drawing/2014/main" val="229530307"/>
                    </a:ext>
                  </a:extLst>
                </a:gridCol>
                <a:gridCol w="1579344">
                  <a:extLst>
                    <a:ext uri="{9D8B030D-6E8A-4147-A177-3AD203B41FA5}">
                      <a16:colId xmlns:a16="http://schemas.microsoft.com/office/drawing/2014/main" val="2147827952"/>
                    </a:ext>
                  </a:extLst>
                </a:gridCol>
                <a:gridCol w="789672">
                  <a:extLst>
                    <a:ext uri="{9D8B030D-6E8A-4147-A177-3AD203B41FA5}">
                      <a16:colId xmlns:a16="http://schemas.microsoft.com/office/drawing/2014/main" val="904800979"/>
                    </a:ext>
                  </a:extLst>
                </a:gridCol>
                <a:gridCol w="1410881">
                  <a:extLst>
                    <a:ext uri="{9D8B030D-6E8A-4147-A177-3AD203B41FA5}">
                      <a16:colId xmlns:a16="http://schemas.microsoft.com/office/drawing/2014/main" val="1484870643"/>
                    </a:ext>
                  </a:extLst>
                </a:gridCol>
              </a:tblGrid>
              <a:tr h="370840">
                <a:tc>
                  <a:txBody>
                    <a:bodyPr/>
                    <a:lstStyle/>
                    <a:p>
                      <a:pPr algn="ctr"/>
                      <a:r>
                        <a:rPr lang="en-US" altLang="zh-CN" sz="2000" b="1" dirty="0">
                          <a:solidFill>
                            <a:schemeClr val="bg1"/>
                          </a:solidFill>
                          <a:latin typeface="Arial" panose="020B0604020202020204" pitchFamily="34" charset="0"/>
                          <a:ea typeface="Tahoma" panose="020B0604030504040204" pitchFamily="34" charset="0"/>
                          <a:cs typeface="Arial" panose="020B0604020202020204" pitchFamily="34" charset="0"/>
                        </a:rPr>
                        <a:t>FID</a:t>
                      </a:r>
                      <a:endPar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N</a:t>
                      </a: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Ty</a:t>
                      </a:r>
                    </a:p>
                  </a:txBody>
                  <a:tcPr/>
                </a:tc>
                <a:tc>
                  <a:txBody>
                    <a:bodyPr/>
                    <a:lstStyle/>
                    <a:p>
                      <a:pPr algn="ctr"/>
                      <a:endPar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629673992"/>
                  </a:ext>
                </a:extLst>
              </a:tr>
              <a:tr h="203482">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1</a:t>
                      </a:r>
                    </a:p>
                  </a:txBody>
                  <a:tcPr/>
                </a:tc>
                <a:tc>
                  <a:txBody>
                    <a:bodyPr/>
                    <a:lstStyle/>
                    <a:p>
                      <a:pPr algn="ctr"/>
                      <a:r>
                        <a:rPr lang="en-US" sz="2000" b="1" i="0" kern="1200" dirty="0">
                          <a:solidFill>
                            <a:schemeClr val="dk1"/>
                          </a:solidFill>
                          <a:effectLst/>
                          <a:latin typeface="Arial" panose="020B0604020202020204" pitchFamily="34" charset="0"/>
                          <a:ea typeface="Tahoma" panose="020B0604030504040204" pitchFamily="34" charset="0"/>
                          <a:cs typeface="Arial" panose="020B0604020202020204" pitchFamily="34" charset="0"/>
                        </a:rPr>
                        <a:t>5-HT</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a:solidFill>
                            <a:srgbClr val="7030A0"/>
                          </a:solidFill>
                          <a:latin typeface="Arial" panose="020B0604020202020204" pitchFamily="34" charset="0"/>
                          <a:ea typeface="Tahoma" panose="020B0604030504040204" pitchFamily="34" charset="0"/>
                          <a:cs typeface="Arial" panose="020B0604020202020204" pitchFamily="34" charset="0"/>
                        </a:rPr>
                        <a:t>V1(1), V3</a:t>
                      </a:r>
                    </a:p>
                  </a:txBody>
                  <a:tcPr/>
                </a:tc>
                <a:extLst>
                  <a:ext uri="{0D108BD9-81ED-4DB2-BD59-A6C34878D82A}">
                    <a16:rowId xmlns:a16="http://schemas.microsoft.com/office/drawing/2014/main" val="1123795564"/>
                  </a:ext>
                </a:extLst>
              </a:tr>
              <a:tr h="37084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2</a:t>
                      </a:r>
                    </a:p>
                  </a:txBody>
                  <a:tcPr/>
                </a:tc>
                <a:tc>
                  <a:txBody>
                    <a:bodyPr/>
                    <a:lstStyle/>
                    <a:p>
                      <a:pPr algn="ctr"/>
                      <a:r>
                        <a:rPr lang="en-US" sz="2000" b="1" i="0" kern="1200" dirty="0">
                          <a:solidFill>
                            <a:schemeClr val="dk1"/>
                          </a:solidFill>
                          <a:effectLst/>
                          <a:latin typeface="Arial" panose="020B0604020202020204" pitchFamily="34" charset="0"/>
                          <a:ea typeface="Tahoma" panose="020B0604030504040204" pitchFamily="34" charset="0"/>
                          <a:cs typeface="Arial" panose="020B0604020202020204" pitchFamily="34" charset="0"/>
                        </a:rPr>
                        <a:t>muscarinic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vgic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V1(2), V3</a:t>
                      </a:r>
                    </a:p>
                  </a:txBody>
                  <a:tcPr/>
                </a:tc>
                <a:extLst>
                  <a:ext uri="{0D108BD9-81ED-4DB2-BD59-A6C34878D82A}">
                    <a16:rowId xmlns:a16="http://schemas.microsoft.com/office/drawing/2014/main" val="2747960358"/>
                  </a:ext>
                </a:extLst>
              </a:tr>
              <a:tr h="37084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3</a:t>
                      </a:r>
                    </a:p>
                  </a:txBody>
                  <a:tcPr/>
                </a:tc>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Adenosine </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V3</a:t>
                      </a:r>
                    </a:p>
                  </a:txBody>
                  <a:tcPr/>
                </a:tc>
                <a:extLst>
                  <a:ext uri="{0D108BD9-81ED-4DB2-BD59-A6C34878D82A}">
                    <a16:rowId xmlns:a16="http://schemas.microsoft.com/office/drawing/2014/main" val="1640008733"/>
                  </a:ext>
                </a:extLst>
              </a:tr>
              <a:tr h="37084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4</a:t>
                      </a:r>
                    </a:p>
                  </a:txBody>
                  <a:tcPr/>
                </a:tc>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Adreno</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lgic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V3</a:t>
                      </a:r>
                    </a:p>
                  </a:txBody>
                  <a:tcPr/>
                </a:tc>
                <a:extLst>
                  <a:ext uri="{0D108BD9-81ED-4DB2-BD59-A6C34878D82A}">
                    <a16:rowId xmlns:a16="http://schemas.microsoft.com/office/drawing/2014/main" val="1357417447"/>
                  </a:ext>
                </a:extLst>
              </a:tr>
            </a:tbl>
          </a:graphicData>
        </a:graphic>
      </p:graphicFrame>
    </p:spTree>
    <p:extLst>
      <p:ext uri="{BB962C8B-B14F-4D97-AF65-F5344CB8AC3E}">
        <p14:creationId xmlns:p14="http://schemas.microsoft.com/office/powerpoint/2010/main" val="961072430"/>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descr=" 9">
            <a:extLst>
              <a:ext uri="{FF2B5EF4-FFF2-40B4-BE49-F238E27FC236}">
                <a16:creationId xmlns:a16="http://schemas.microsoft.com/office/drawing/2014/main" id="{9DE39EC2-D68E-4C9F-8CF5-4E9E21041992}"/>
              </a:ext>
            </a:extLst>
          </p:cNvPr>
          <p:cNvGraphicFramePr>
            <a:graphicFrameLocks noGrp="1"/>
          </p:cNvGraphicFramePr>
          <p:nvPr>
            <p:extLst>
              <p:ext uri="{D42A27DB-BD31-4B8C-83A1-F6EECF244321}">
                <p14:modId xmlns:p14="http://schemas.microsoft.com/office/powerpoint/2010/main" val="980523837"/>
              </p:ext>
            </p:extLst>
          </p:nvPr>
        </p:nvGraphicFramePr>
        <p:xfrm>
          <a:off x="4564812" y="1941992"/>
          <a:ext cx="3136468" cy="792480"/>
        </p:xfrm>
        <a:graphic>
          <a:graphicData uri="http://schemas.openxmlformats.org/drawingml/2006/table">
            <a:tbl>
              <a:tblPr firstRow="1" bandRow="1">
                <a:tableStyleId>{5C22544A-7EE6-4342-B048-85BDC9FD1C3A}</a:tableStyleId>
              </a:tblPr>
              <a:tblGrid>
                <a:gridCol w="789759">
                  <a:extLst>
                    <a:ext uri="{9D8B030D-6E8A-4147-A177-3AD203B41FA5}">
                      <a16:colId xmlns:a16="http://schemas.microsoft.com/office/drawing/2014/main" val="1632908889"/>
                    </a:ext>
                  </a:extLst>
                </a:gridCol>
                <a:gridCol w="881571">
                  <a:extLst>
                    <a:ext uri="{9D8B030D-6E8A-4147-A177-3AD203B41FA5}">
                      <a16:colId xmlns:a16="http://schemas.microsoft.com/office/drawing/2014/main" val="1085307994"/>
                    </a:ext>
                  </a:extLst>
                </a:gridCol>
                <a:gridCol w="1465138">
                  <a:extLst>
                    <a:ext uri="{9D8B030D-6E8A-4147-A177-3AD203B41FA5}">
                      <a16:colId xmlns:a16="http://schemas.microsoft.com/office/drawing/2014/main" val="676651244"/>
                    </a:ext>
                  </a:extLst>
                </a:gridCol>
              </a:tblGrid>
              <a:tr h="370840">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FID</a:t>
                      </a: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Type</a:t>
                      </a:r>
                    </a:p>
                  </a:txBody>
                  <a:tcPr/>
                </a:tc>
                <a:tc>
                  <a:txBody>
                    <a:bodyPr/>
                    <a:lstStyle/>
                    <a:p>
                      <a:pPr algn="ctr"/>
                      <a:endPar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629673992"/>
                  </a:ext>
                </a:extLst>
              </a:tr>
              <a:tr h="203482">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1</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V1(1), V3</a:t>
                      </a:r>
                    </a:p>
                  </a:txBody>
                  <a:tcPr/>
                </a:tc>
                <a:extLst>
                  <a:ext uri="{0D108BD9-81ED-4DB2-BD59-A6C34878D82A}">
                    <a16:rowId xmlns:a16="http://schemas.microsoft.com/office/drawing/2014/main" val="1123795564"/>
                  </a:ext>
                </a:extLst>
              </a:tr>
            </a:tbl>
          </a:graphicData>
        </a:graphic>
      </p:graphicFrame>
      <p:sp>
        <p:nvSpPr>
          <p:cNvPr id="2" name="Title 1" descr=" 2">
            <a:extLst>
              <a:ext uri="{FF2B5EF4-FFF2-40B4-BE49-F238E27FC236}">
                <a16:creationId xmlns:a16="http://schemas.microsoft.com/office/drawing/2014/main" id="{CFD3E9D5-BAAE-461E-88C2-17B5E4377729}"/>
              </a:ext>
            </a:extLst>
          </p:cNvPr>
          <p:cNvSpPr>
            <a:spLocks noGrp="1"/>
          </p:cNvSpPr>
          <p:nvPr>
            <p:ph type="title"/>
          </p:nvPr>
        </p:nvSpPr>
        <p:spPr>
          <a:xfrm>
            <a:off x="1484314" y="191686"/>
            <a:ext cx="10018713" cy="1307706"/>
          </a:xfrm>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Alternative-use of citations</a:t>
            </a:r>
          </a:p>
        </p:txBody>
      </p:sp>
      <p:sp>
        <p:nvSpPr>
          <p:cNvPr id="11" name="Rectangle 10" descr=" 12">
            <a:extLst>
              <a:ext uri="{FF2B5EF4-FFF2-40B4-BE49-F238E27FC236}">
                <a16:creationId xmlns:a16="http://schemas.microsoft.com/office/drawing/2014/main" id="{5619A794-744B-49B4-A2CD-E7F60B7A0A7D}"/>
              </a:ext>
            </a:extLst>
          </p:cNvPr>
          <p:cNvSpPr/>
          <p:nvPr/>
        </p:nvSpPr>
        <p:spPr>
          <a:xfrm>
            <a:off x="1828800" y="3210066"/>
            <a:ext cx="9286240" cy="1200329"/>
          </a:xfrm>
          <a:prstGeom prst="rect">
            <a:avLst/>
          </a:prstGeom>
        </p:spPr>
        <p:txBody>
          <a:bodyPr wrap="square">
            <a:spAutoFit/>
          </a:bodyPr>
          <a:lstStyle/>
          <a:p>
            <a:r>
              <a:rPr lang="en-US" sz="2400" b="1" dirty="0">
                <a:latin typeface="Arial" panose="020B0604020202020204" pitchFamily="34" charset="0"/>
                <a:ea typeface="Tahoma" panose="020B0604030504040204" pitchFamily="34" charset="0"/>
                <a:cs typeface="Arial" panose="020B0604020202020204" pitchFamily="34" charset="0"/>
              </a:rPr>
              <a:t>Alternative use of citations (</a:t>
            </a:r>
            <a:r>
              <a:rPr lang="en-US" sz="2400" b="1" dirty="0">
                <a:solidFill>
                  <a:srgbClr val="FF0000"/>
                </a:solidFill>
                <a:latin typeface="Arial" panose="020B0604020202020204" pitchFamily="34" charset="0"/>
                <a:ea typeface="Tahoma" panose="020B0604030504040204" pitchFamily="34" charset="0"/>
                <a:cs typeface="Arial" panose="020B0604020202020204" pitchFamily="34" charset="0"/>
              </a:rPr>
              <a:t>Union</a:t>
            </a:r>
            <a:r>
              <a:rPr lang="en-US" sz="2400" b="1" dirty="0">
                <a:latin typeface="Arial" panose="020B0604020202020204" pitchFamily="34" charset="0"/>
                <a:ea typeface="Tahoma" panose="020B0604030504040204" pitchFamily="34" charset="0"/>
                <a:cs typeface="Arial" panose="020B0604020202020204" pitchFamily="34" charset="0"/>
              </a:rPr>
              <a:t>):</a:t>
            </a:r>
          </a:p>
          <a:p>
            <a:r>
              <a:rPr lang="en-US" sz="2400" b="1" dirty="0">
                <a:latin typeface="Arial" panose="020B0604020202020204" pitchFamily="34" charset="0"/>
                <a:ea typeface="Tahoma" panose="020B0604030504040204" pitchFamily="34" charset="0"/>
                <a:cs typeface="Arial" panose="020B0604020202020204" pitchFamily="34" charset="0"/>
              </a:rPr>
              <a:t>Citation for </a:t>
            </a:r>
            <a:r>
              <a:rPr lang="en-US" sz="2400" b="1" dirty="0">
                <a:solidFill>
                  <a:srgbClr val="7030A0"/>
                </a:solidFill>
                <a:latin typeface="Arial" panose="020B0604020202020204" pitchFamily="34" charset="0"/>
                <a:ea typeface="Tahoma" panose="020B0604030504040204" pitchFamily="34" charset="0"/>
                <a:cs typeface="Arial" panose="020B0604020202020204" pitchFamily="34" charset="0"/>
              </a:rPr>
              <a:t>V1(1)</a:t>
            </a:r>
            <a:r>
              <a:rPr lang="en-US" sz="2400" b="1" dirty="0">
                <a:latin typeface="Arial" panose="020B0604020202020204" pitchFamily="34" charset="0"/>
                <a:ea typeface="Tahoma" panose="020B0604030504040204" pitchFamily="34" charset="0"/>
                <a:cs typeface="Arial" panose="020B0604020202020204" pitchFamily="34" charset="0"/>
              </a:rPr>
              <a:t>: {contributor: [‘</a:t>
            </a:r>
            <a:r>
              <a:rPr lang="en-US" sz="2400" b="1" dirty="0">
                <a:solidFill>
                  <a:srgbClr val="00B050"/>
                </a:solidFill>
                <a:latin typeface="Arial" panose="020B0604020202020204" pitchFamily="34" charset="0"/>
                <a:ea typeface="Tahoma" panose="020B0604030504040204" pitchFamily="34" charset="0"/>
                <a:cs typeface="Arial" panose="020B0604020202020204" pitchFamily="34" charset="0"/>
              </a:rPr>
              <a:t>Mark</a:t>
            </a:r>
            <a:r>
              <a:rPr lang="en-US" sz="2400" b="1" dirty="0">
                <a:latin typeface="Arial" panose="020B0604020202020204" pitchFamily="34" charset="0"/>
                <a:ea typeface="Tahoma" panose="020B0604030504040204" pitchFamily="34" charset="0"/>
                <a:cs typeface="Arial" panose="020B0604020202020204" pitchFamily="34" charset="0"/>
              </a:rPr>
              <a:t>’], </a:t>
            </a:r>
            <a:r>
              <a:rPr lang="en-US" sz="2400" b="1" dirty="0" err="1">
                <a:latin typeface="Arial" panose="020B0604020202020204" pitchFamily="34" charset="0"/>
                <a:ea typeface="Tahoma" panose="020B0604030504040204" pitchFamily="34" charset="0"/>
                <a:cs typeface="Arial" panose="020B0604020202020204" pitchFamily="34" charset="0"/>
              </a:rPr>
              <a:t>db_name</a:t>
            </a:r>
            <a:r>
              <a:rPr lang="en-US" sz="2400" b="1" dirty="0">
                <a:latin typeface="Arial" panose="020B0604020202020204" pitchFamily="34" charset="0"/>
                <a:ea typeface="Tahoma" panose="020B0604030504040204" pitchFamily="34" charset="0"/>
                <a:cs typeface="Arial" panose="020B0604020202020204" pitchFamily="34" charset="0"/>
              </a:rPr>
              <a:t>: ‘</a:t>
            </a:r>
            <a:r>
              <a:rPr lang="en-US" sz="2400" b="1" dirty="0">
                <a:solidFill>
                  <a:srgbClr val="0070C0"/>
                </a:solidFill>
                <a:latin typeface="Arial" panose="020B0604020202020204" pitchFamily="34" charset="0"/>
                <a:ea typeface="Tahoma" panose="020B0604030504040204" pitchFamily="34" charset="0"/>
                <a:cs typeface="Arial" panose="020B0604020202020204" pitchFamily="34" charset="0"/>
              </a:rPr>
              <a:t>IUPHAR</a:t>
            </a:r>
            <a:r>
              <a:rPr lang="en-US" sz="2400" b="1" dirty="0">
                <a:latin typeface="Arial" panose="020B0604020202020204" pitchFamily="34" charset="0"/>
                <a:ea typeface="Tahoma" panose="020B0604030504040204" pitchFamily="34" charset="0"/>
                <a:cs typeface="Arial" panose="020B0604020202020204" pitchFamily="34" charset="0"/>
              </a:rPr>
              <a:t>’}</a:t>
            </a:r>
          </a:p>
          <a:p>
            <a:r>
              <a:rPr lang="en-US" sz="2400" b="1" dirty="0">
                <a:latin typeface="Arial" panose="020B0604020202020204" pitchFamily="34" charset="0"/>
                <a:ea typeface="Tahoma" panose="020B0604030504040204" pitchFamily="34" charset="0"/>
                <a:cs typeface="Arial" panose="020B0604020202020204" pitchFamily="34" charset="0"/>
              </a:rPr>
              <a:t>Citation for </a:t>
            </a:r>
            <a:r>
              <a:rPr lang="en-US" sz="2400" b="1" dirty="0">
                <a:solidFill>
                  <a:srgbClr val="7030A0"/>
                </a:solidFill>
                <a:latin typeface="Arial" panose="020B0604020202020204" pitchFamily="34" charset="0"/>
                <a:ea typeface="Tahoma" panose="020B0604030504040204" pitchFamily="34" charset="0"/>
                <a:cs typeface="Arial" panose="020B0604020202020204" pitchFamily="34" charset="0"/>
              </a:rPr>
              <a:t>V3</a:t>
            </a:r>
            <a:r>
              <a:rPr lang="en-US" sz="2400" b="1" dirty="0">
                <a:latin typeface="Arial" panose="020B0604020202020204" pitchFamily="34" charset="0"/>
                <a:ea typeface="Tahoma" panose="020B0604030504040204" pitchFamily="34" charset="0"/>
                <a:cs typeface="Arial" panose="020B0604020202020204" pitchFamily="34" charset="0"/>
              </a:rPr>
              <a:t>: {contributor: [‘</a:t>
            </a:r>
            <a:r>
              <a:rPr lang="en-US" sz="2400" b="1" dirty="0">
                <a:solidFill>
                  <a:srgbClr val="C00000"/>
                </a:solidFill>
                <a:latin typeface="Arial" panose="020B0604020202020204" pitchFamily="34" charset="0"/>
                <a:ea typeface="Tahoma" panose="020B0604030504040204" pitchFamily="34" charset="0"/>
                <a:cs typeface="Arial" panose="020B0604020202020204" pitchFamily="34" charset="0"/>
              </a:rPr>
              <a:t>Andrew</a:t>
            </a:r>
            <a:r>
              <a:rPr lang="en-US" sz="2400" b="1" dirty="0">
                <a:latin typeface="Arial" panose="020B0604020202020204" pitchFamily="34" charset="0"/>
                <a:ea typeface="Tahoma" panose="020B0604030504040204" pitchFamily="34" charset="0"/>
                <a:cs typeface="Arial" panose="020B0604020202020204" pitchFamily="34" charset="0"/>
              </a:rPr>
              <a:t>’], </a:t>
            </a:r>
            <a:r>
              <a:rPr lang="en-US" sz="2400" b="1" dirty="0" err="1">
                <a:latin typeface="Arial" panose="020B0604020202020204" pitchFamily="34" charset="0"/>
                <a:ea typeface="Tahoma" panose="020B0604030504040204" pitchFamily="34" charset="0"/>
                <a:cs typeface="Arial" panose="020B0604020202020204" pitchFamily="34" charset="0"/>
              </a:rPr>
              <a:t>db_name</a:t>
            </a:r>
            <a:r>
              <a:rPr lang="en-US" sz="2400" b="1" dirty="0">
                <a:latin typeface="Arial" panose="020B0604020202020204" pitchFamily="34" charset="0"/>
                <a:ea typeface="Tahoma" panose="020B0604030504040204" pitchFamily="34" charset="0"/>
                <a:cs typeface="Arial" panose="020B0604020202020204" pitchFamily="34" charset="0"/>
              </a:rPr>
              <a:t>: ‘</a:t>
            </a:r>
            <a:r>
              <a:rPr lang="en-US" sz="2400" b="1" dirty="0">
                <a:solidFill>
                  <a:srgbClr val="0070C0"/>
                </a:solidFill>
                <a:latin typeface="Arial" panose="020B0604020202020204" pitchFamily="34" charset="0"/>
                <a:ea typeface="Tahoma" panose="020B0604030504040204" pitchFamily="34" charset="0"/>
                <a:cs typeface="Arial" panose="020B0604020202020204" pitchFamily="34" charset="0"/>
              </a:rPr>
              <a:t>IUPHAR</a:t>
            </a:r>
            <a:r>
              <a:rPr lang="en-US" sz="2400" b="1" dirty="0">
                <a:latin typeface="Arial" panose="020B0604020202020204" pitchFamily="34" charset="0"/>
                <a:ea typeface="Tahoma" panose="020B060403050404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287A8D8F-2B96-4732-9AB9-0B0C28AC5EFB}"/>
              </a:ext>
            </a:extLst>
          </p:cNvPr>
          <p:cNvSpPr/>
          <p:nvPr/>
        </p:nvSpPr>
        <p:spPr>
          <a:xfrm>
            <a:off x="4564812" y="2299689"/>
            <a:ext cx="3136468" cy="4320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B3628C9B-159C-4AE7-AE4E-76555D4E379F}"/>
              </a:ext>
            </a:extLst>
          </p:cNvPr>
          <p:cNvSpPr>
            <a:spLocks noGrp="1"/>
          </p:cNvSpPr>
          <p:nvPr>
            <p:ph type="sldNum" sz="quarter" idx="12"/>
          </p:nvPr>
        </p:nvSpPr>
        <p:spPr>
          <a:xfrm>
            <a:off x="10665534" y="4665192"/>
            <a:ext cx="551167" cy="365125"/>
          </a:xfrm>
        </p:spPr>
        <p:txBody>
          <a:bodyPr/>
          <a:lstStyle/>
          <a:p>
            <a:fld id="{05072F42-4DFA-4725-86F9-7594E4AB4EB5}" type="slidenum">
              <a:rPr lang="en-GB" smtClean="0">
                <a:latin typeface="Arial" panose="020B0604020202020204" pitchFamily="34" charset="0"/>
                <a:cs typeface="Arial" panose="020B0604020202020204" pitchFamily="34" charset="0"/>
              </a:rPr>
              <a:pPr/>
              <a:t>41</a:t>
            </a:fld>
            <a:endParaRPr lang="en-GB">
              <a:latin typeface="Arial" panose="020B0604020202020204" pitchFamily="34" charset="0"/>
              <a:cs typeface="Arial" panose="020B0604020202020204" pitchFamily="34" charset="0"/>
            </a:endParaRPr>
          </a:p>
        </p:txBody>
      </p:sp>
      <p:sp>
        <p:nvSpPr>
          <p:cNvPr id="20" name="TextBox 19" descr=" 13">
            <a:extLst>
              <a:ext uri="{FF2B5EF4-FFF2-40B4-BE49-F238E27FC236}">
                <a16:creationId xmlns:a16="http://schemas.microsoft.com/office/drawing/2014/main" id="{9E095849-10BA-4981-AC85-C1BBC18E7E82}"/>
              </a:ext>
            </a:extLst>
          </p:cNvPr>
          <p:cNvSpPr txBox="1"/>
          <p:nvPr/>
        </p:nvSpPr>
        <p:spPr>
          <a:xfrm>
            <a:off x="5516278" y="1423985"/>
            <a:ext cx="936475" cy="461665"/>
          </a:xfrm>
          <a:prstGeom prst="rect">
            <a:avLst/>
          </a:prstGeom>
          <a:noFill/>
        </p:spPr>
        <p:txBody>
          <a:bodyPr wrap="none" rtlCol="0">
            <a:spAutoFit/>
          </a:bodyPr>
          <a:lstStyle/>
          <a:p>
            <a:pPr algn="ctr"/>
            <a:r>
              <a:rPr lang="en-US" sz="2400" b="1" dirty="0">
                <a:latin typeface="Arial" panose="020B0604020202020204" pitchFamily="34" charset="0"/>
                <a:ea typeface="Tahoma" panose="020B0604030504040204" pitchFamily="34" charset="0"/>
                <a:cs typeface="Arial" panose="020B0604020202020204" pitchFamily="34" charset="0"/>
              </a:rPr>
              <a:t>Q’(D)</a:t>
            </a:r>
          </a:p>
        </p:txBody>
      </p:sp>
      <p:sp>
        <p:nvSpPr>
          <p:cNvPr id="10" name="Rectangle 9">
            <a:extLst>
              <a:ext uri="{FF2B5EF4-FFF2-40B4-BE49-F238E27FC236}">
                <a16:creationId xmlns:a16="http://schemas.microsoft.com/office/drawing/2014/main" id="{5A9C36BA-A202-4DB6-B84C-977F6C1F88A5}"/>
              </a:ext>
            </a:extLst>
          </p:cNvPr>
          <p:cNvSpPr/>
          <p:nvPr/>
        </p:nvSpPr>
        <p:spPr>
          <a:xfrm>
            <a:off x="941386" y="4885989"/>
            <a:ext cx="10385427" cy="883118"/>
          </a:xfrm>
          <a:prstGeom prst="rect">
            <a:avLst/>
          </a:prstGeom>
          <a:solidFill>
            <a:schemeClr val="tx2">
              <a:lumMod val="10000"/>
              <a:lumOff val="9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Resulting citation: {{contributor: [‘</a:t>
            </a:r>
            <a:r>
              <a:rPr lang="en-US" sz="2400" b="1" dirty="0">
                <a:solidFill>
                  <a:srgbClr val="00B050"/>
                </a:solidFill>
                <a:latin typeface="Arial" panose="020B0604020202020204" pitchFamily="34" charset="0"/>
                <a:ea typeface="Tahoma" panose="020B0604030504040204" pitchFamily="34" charset="0"/>
                <a:cs typeface="Arial" panose="020B0604020202020204" pitchFamily="34" charset="0"/>
              </a:rPr>
              <a:t>Mark</a:t>
            </a: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 </a:t>
            </a:r>
            <a:r>
              <a:rPr lang="en-US" sz="2400" b="1" dirty="0" err="1">
                <a:solidFill>
                  <a:schemeClr val="tx2"/>
                </a:solidFill>
                <a:latin typeface="Arial" panose="020B0604020202020204" pitchFamily="34" charset="0"/>
                <a:ea typeface="Tahoma" panose="020B0604030504040204" pitchFamily="34" charset="0"/>
                <a:cs typeface="Arial" panose="020B0604020202020204" pitchFamily="34" charset="0"/>
              </a:rPr>
              <a:t>db_name</a:t>
            </a: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 ‘</a:t>
            </a:r>
            <a:r>
              <a:rPr lang="en-US" sz="2400" b="1" dirty="0">
                <a:solidFill>
                  <a:srgbClr val="0070C0"/>
                </a:solidFill>
                <a:latin typeface="Arial" panose="020B0604020202020204" pitchFamily="34" charset="0"/>
                <a:ea typeface="Tahoma" panose="020B0604030504040204" pitchFamily="34" charset="0"/>
                <a:cs typeface="Arial" panose="020B0604020202020204" pitchFamily="34" charset="0"/>
              </a:rPr>
              <a:t>IUPHAR</a:t>
            </a: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 {contributor: [‘</a:t>
            </a:r>
            <a:r>
              <a:rPr lang="en-US" sz="2400" b="1" dirty="0">
                <a:solidFill>
                  <a:srgbClr val="C00000"/>
                </a:solidFill>
                <a:latin typeface="Arial" panose="020B0604020202020204" pitchFamily="34" charset="0"/>
                <a:ea typeface="Tahoma" panose="020B0604030504040204" pitchFamily="34" charset="0"/>
                <a:cs typeface="Arial" panose="020B0604020202020204" pitchFamily="34" charset="0"/>
              </a:rPr>
              <a:t>Andrew</a:t>
            </a: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 </a:t>
            </a:r>
            <a:r>
              <a:rPr lang="en-US" sz="2400" b="1" dirty="0" err="1">
                <a:solidFill>
                  <a:schemeClr val="tx2"/>
                </a:solidFill>
                <a:latin typeface="Arial" panose="020B0604020202020204" pitchFamily="34" charset="0"/>
                <a:ea typeface="Tahoma" panose="020B0604030504040204" pitchFamily="34" charset="0"/>
                <a:cs typeface="Arial" panose="020B0604020202020204" pitchFamily="34" charset="0"/>
              </a:rPr>
              <a:t>db_name</a:t>
            </a: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 ‘</a:t>
            </a:r>
            <a:r>
              <a:rPr lang="en-US" sz="2400" b="1" dirty="0">
                <a:solidFill>
                  <a:srgbClr val="0070C0"/>
                </a:solidFill>
                <a:latin typeface="Arial" panose="020B0604020202020204" pitchFamily="34" charset="0"/>
                <a:ea typeface="Tahoma" panose="020B0604030504040204" pitchFamily="34" charset="0"/>
                <a:cs typeface="Arial" panose="020B0604020202020204" pitchFamily="34" charset="0"/>
              </a:rPr>
              <a:t>IUPHAR</a:t>
            </a: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a:t>
            </a:r>
          </a:p>
        </p:txBody>
      </p:sp>
      <p:sp>
        <p:nvSpPr>
          <p:cNvPr id="12" name="Slide Number Placeholder 2">
            <a:extLst>
              <a:ext uri="{FF2B5EF4-FFF2-40B4-BE49-F238E27FC236}">
                <a16:creationId xmlns:a16="http://schemas.microsoft.com/office/drawing/2014/main" id="{6E9255F1-2DD4-46B3-B31E-DDA8DB4E9E0D}"/>
              </a:ext>
            </a:extLst>
          </p:cNvPr>
          <p:cNvSpPr txBox="1">
            <a:spLocks/>
          </p:cNvSpPr>
          <p:nvPr/>
        </p:nvSpPr>
        <p:spPr>
          <a:xfrm>
            <a:off x="10951861" y="6466283"/>
            <a:ext cx="551167" cy="365125"/>
          </a:xfrm>
          <a:prstGeom prst="rect">
            <a:avLst/>
          </a:prstGeom>
        </p:spPr>
        <p:txBody>
          <a:bodyPr vert="horz" lIns="91440" tIns="45720" rIns="91440" bIns="45720" rtlCol="0" anchor="ctr"/>
          <a:lstStyle>
            <a:defPPr>
              <a:defRPr lang="en-US"/>
            </a:defPPr>
            <a:lvl1pPr marL="0" algn="r" defTabSz="914400" rtl="0" eaLnBrk="1" latinLnBrk="0" hangingPunct="1">
              <a:defRPr sz="96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072F42-4DFA-4725-86F9-7594E4AB4EB5}" type="slidenum">
              <a:rPr lang="en-GB" smtClean="0">
                <a:latin typeface="Arial" panose="020B0604020202020204" pitchFamily="34" charset="0"/>
                <a:cs typeface="Arial" panose="020B0604020202020204" pitchFamily="34" charset="0"/>
              </a:rPr>
              <a:pPr/>
              <a:t>41</a:t>
            </a:fld>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0783569"/>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CFD3E9D5-BAAE-461E-88C2-17B5E4377729}"/>
              </a:ext>
            </a:extLst>
          </p:cNvPr>
          <p:cNvSpPr>
            <a:spLocks noGrp="1"/>
          </p:cNvSpPr>
          <p:nvPr>
            <p:ph type="title"/>
          </p:nvPr>
        </p:nvSpPr>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Aggregated use of citations</a:t>
            </a:r>
          </a:p>
        </p:txBody>
      </p:sp>
      <p:sp>
        <p:nvSpPr>
          <p:cNvPr id="13" name="TextBox 12" descr=" 4">
            <a:extLst>
              <a:ext uri="{FF2B5EF4-FFF2-40B4-BE49-F238E27FC236}">
                <a16:creationId xmlns:a16="http://schemas.microsoft.com/office/drawing/2014/main" id="{2396C8C8-464D-4AED-8368-997FC006A10A}"/>
              </a:ext>
            </a:extLst>
          </p:cNvPr>
          <p:cNvSpPr txBox="1"/>
          <p:nvPr/>
        </p:nvSpPr>
        <p:spPr>
          <a:xfrm>
            <a:off x="2528041" y="3521172"/>
            <a:ext cx="1159292" cy="461665"/>
          </a:xfrm>
          <a:prstGeom prst="rect">
            <a:avLst/>
          </a:prstGeom>
          <a:noFill/>
        </p:spPr>
        <p:txBody>
          <a:bodyPr wrap="none" rtlCol="0">
            <a:spAutoFit/>
          </a:bodyPr>
          <a:lstStyle/>
          <a:p>
            <a:r>
              <a:rPr lang="en-US" sz="2400" b="1" dirty="0">
                <a:latin typeface="Arial" panose="020B0604020202020204" pitchFamily="34" charset="0"/>
                <a:ea typeface="Tahoma" panose="020B0604030504040204" pitchFamily="34" charset="0"/>
                <a:cs typeface="Arial" panose="020B0604020202020204" pitchFamily="34" charset="0"/>
              </a:rPr>
              <a:t>Family</a:t>
            </a:r>
          </a:p>
        </p:txBody>
      </p:sp>
      <p:graphicFrame>
        <p:nvGraphicFramePr>
          <p:cNvPr id="14" name="Table 13" descr=" 6">
            <a:extLst>
              <a:ext uri="{FF2B5EF4-FFF2-40B4-BE49-F238E27FC236}">
                <a16:creationId xmlns:a16="http://schemas.microsoft.com/office/drawing/2014/main" id="{E684234E-4C8E-4EB9-97F8-C90C0E61E9E3}"/>
              </a:ext>
            </a:extLst>
          </p:cNvPr>
          <p:cNvGraphicFramePr>
            <a:graphicFrameLocks noGrp="1"/>
          </p:cNvGraphicFramePr>
          <p:nvPr>
            <p:extLst>
              <p:ext uri="{D42A27DB-BD31-4B8C-83A1-F6EECF244321}">
                <p14:modId xmlns:p14="http://schemas.microsoft.com/office/powerpoint/2010/main" val="774126423"/>
              </p:ext>
            </p:extLst>
          </p:nvPr>
        </p:nvGraphicFramePr>
        <p:xfrm>
          <a:off x="1043934" y="4085220"/>
          <a:ext cx="4127506" cy="1981200"/>
        </p:xfrm>
        <a:graphic>
          <a:graphicData uri="http://schemas.openxmlformats.org/drawingml/2006/table">
            <a:tbl>
              <a:tblPr firstRow="1" bandRow="1">
                <a:tableStyleId>{5C22544A-7EE6-4342-B048-85BDC9FD1C3A}</a:tableStyleId>
              </a:tblPr>
              <a:tblGrid>
                <a:gridCol w="684814">
                  <a:extLst>
                    <a:ext uri="{9D8B030D-6E8A-4147-A177-3AD203B41FA5}">
                      <a16:colId xmlns:a16="http://schemas.microsoft.com/office/drawing/2014/main" val="229530307"/>
                    </a:ext>
                  </a:extLst>
                </a:gridCol>
                <a:gridCol w="1586879">
                  <a:extLst>
                    <a:ext uri="{9D8B030D-6E8A-4147-A177-3AD203B41FA5}">
                      <a16:colId xmlns:a16="http://schemas.microsoft.com/office/drawing/2014/main" val="2147827952"/>
                    </a:ext>
                  </a:extLst>
                </a:gridCol>
                <a:gridCol w="899789">
                  <a:extLst>
                    <a:ext uri="{9D8B030D-6E8A-4147-A177-3AD203B41FA5}">
                      <a16:colId xmlns:a16="http://schemas.microsoft.com/office/drawing/2014/main" val="904800979"/>
                    </a:ext>
                  </a:extLst>
                </a:gridCol>
                <a:gridCol w="956024">
                  <a:extLst>
                    <a:ext uri="{9D8B030D-6E8A-4147-A177-3AD203B41FA5}">
                      <a16:colId xmlns:a16="http://schemas.microsoft.com/office/drawing/2014/main" val="1484870643"/>
                    </a:ext>
                  </a:extLst>
                </a:gridCol>
              </a:tblGrid>
              <a:tr h="370840">
                <a:tc>
                  <a:txBody>
                    <a:bodyPr/>
                    <a:lstStyle/>
                    <a:p>
                      <a:pPr algn="ctr"/>
                      <a:r>
                        <a:rPr lang="en-US" altLang="zh-CN" sz="2000" b="1" dirty="0">
                          <a:solidFill>
                            <a:schemeClr val="bg1"/>
                          </a:solidFill>
                          <a:latin typeface="Arial" panose="020B0604020202020204" pitchFamily="34" charset="0"/>
                          <a:ea typeface="Tahoma" panose="020B0604030504040204" pitchFamily="34" charset="0"/>
                          <a:cs typeface="Arial" panose="020B0604020202020204" pitchFamily="34" charset="0"/>
                        </a:rPr>
                        <a:t>FID</a:t>
                      </a:r>
                      <a:endPar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N</a:t>
                      </a: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Ty</a:t>
                      </a:r>
                    </a:p>
                  </a:txBody>
                  <a:tcPr/>
                </a:tc>
                <a:tc>
                  <a:txBody>
                    <a:bodyPr/>
                    <a:lstStyle/>
                    <a:p>
                      <a:pPr algn="ctr"/>
                      <a:endPar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629673992"/>
                  </a:ext>
                </a:extLst>
              </a:tr>
              <a:tr h="203482">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1</a:t>
                      </a:r>
                    </a:p>
                  </a:txBody>
                  <a:tcPr/>
                </a:tc>
                <a:tc>
                  <a:txBody>
                    <a:bodyPr/>
                    <a:lstStyle/>
                    <a:p>
                      <a:pPr algn="ctr"/>
                      <a:r>
                        <a:rPr lang="en-US" sz="2000" b="1" i="0" kern="1200" dirty="0">
                          <a:solidFill>
                            <a:schemeClr val="dk1"/>
                          </a:solidFill>
                          <a:effectLst/>
                          <a:latin typeface="Arial" panose="020B0604020202020204" pitchFamily="34" charset="0"/>
                          <a:ea typeface="Tahoma" panose="020B0604030504040204" pitchFamily="34" charset="0"/>
                          <a:cs typeface="Arial" panose="020B0604020202020204" pitchFamily="34" charset="0"/>
                        </a:rPr>
                        <a:t>5-HT</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a:solidFill>
                            <a:srgbClr val="7030A0"/>
                          </a:solidFill>
                          <a:latin typeface="Arial" panose="020B0604020202020204" pitchFamily="34" charset="0"/>
                          <a:ea typeface="Tahoma" panose="020B0604030504040204" pitchFamily="34" charset="0"/>
                          <a:cs typeface="Arial" panose="020B0604020202020204" pitchFamily="34" charset="0"/>
                        </a:rPr>
                        <a:t>V1(1)</a:t>
                      </a:r>
                    </a:p>
                  </a:txBody>
                  <a:tcPr/>
                </a:tc>
                <a:extLst>
                  <a:ext uri="{0D108BD9-81ED-4DB2-BD59-A6C34878D82A}">
                    <a16:rowId xmlns:a16="http://schemas.microsoft.com/office/drawing/2014/main" val="1123795564"/>
                  </a:ext>
                </a:extLst>
              </a:tr>
              <a:tr h="37084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2</a:t>
                      </a:r>
                    </a:p>
                  </a:txBody>
                  <a:tcPr/>
                </a:tc>
                <a:tc>
                  <a:txBody>
                    <a:bodyPr/>
                    <a:lstStyle/>
                    <a:p>
                      <a:pPr algn="ctr"/>
                      <a:r>
                        <a:rPr lang="en-US" sz="2000" b="1" i="0" kern="1200" dirty="0">
                          <a:solidFill>
                            <a:schemeClr val="dk1"/>
                          </a:solidFill>
                          <a:effectLst/>
                          <a:latin typeface="Arial" panose="020B0604020202020204" pitchFamily="34" charset="0"/>
                          <a:ea typeface="Tahoma" panose="020B0604030504040204" pitchFamily="34" charset="0"/>
                          <a:cs typeface="Arial" panose="020B0604020202020204" pitchFamily="34" charset="0"/>
                        </a:rPr>
                        <a:t>muscarinic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vgic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V1(2)</a:t>
                      </a:r>
                    </a:p>
                  </a:txBody>
                  <a:tcPr/>
                </a:tc>
                <a:extLst>
                  <a:ext uri="{0D108BD9-81ED-4DB2-BD59-A6C34878D82A}">
                    <a16:rowId xmlns:a16="http://schemas.microsoft.com/office/drawing/2014/main" val="2747960358"/>
                  </a:ext>
                </a:extLst>
              </a:tr>
              <a:tr h="37084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3</a:t>
                      </a:r>
                    </a:p>
                  </a:txBody>
                  <a:tcPr/>
                </a:tc>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Adenosine </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640008733"/>
                  </a:ext>
                </a:extLst>
              </a:tr>
              <a:tr h="37084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4</a:t>
                      </a:r>
                    </a:p>
                  </a:txBody>
                  <a:tcPr/>
                </a:tc>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Adreno</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lgic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357417447"/>
                  </a:ext>
                </a:extLst>
              </a:tr>
            </a:tbl>
          </a:graphicData>
        </a:graphic>
      </p:graphicFrame>
      <p:sp>
        <p:nvSpPr>
          <p:cNvPr id="7" name="Rectangle: Rounded Corners 6">
            <a:extLst>
              <a:ext uri="{FF2B5EF4-FFF2-40B4-BE49-F238E27FC236}">
                <a16:creationId xmlns:a16="http://schemas.microsoft.com/office/drawing/2014/main" id="{E4426BE6-319C-4390-8C10-F954392F2F9B}"/>
              </a:ext>
            </a:extLst>
          </p:cNvPr>
          <p:cNvSpPr/>
          <p:nvPr/>
        </p:nvSpPr>
        <p:spPr>
          <a:xfrm>
            <a:off x="1324864" y="1377696"/>
            <a:ext cx="9794240" cy="1168437"/>
          </a:xfrm>
          <a:prstGeom prst="roundRect">
            <a:avLst/>
          </a:prstGeom>
          <a:solidFill>
            <a:schemeClr val="accent1">
              <a:lumMod val="20000"/>
              <a:lumOff val="80000"/>
            </a:schemeClr>
          </a:solidFill>
          <a:scene3d>
            <a:camera prst="orthographicFront"/>
            <a:lightRig rig="threePt" dir="t"/>
          </a:scene3d>
          <a:sp3d>
            <a:bevelT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800" b="1" dirty="0">
                <a:solidFill>
                  <a:schemeClr val="tx2"/>
                </a:solidFill>
                <a:latin typeface="Arial" panose="020B0604020202020204" pitchFamily="34" charset="0"/>
                <a:ea typeface="Tahoma" panose="020B0604030504040204" pitchFamily="34" charset="0"/>
                <a:cs typeface="Arial" panose="020B0604020202020204" pitchFamily="34" charset="0"/>
              </a:rPr>
              <a:t>Views definition:</a:t>
            </a:r>
          </a:p>
          <a:p>
            <a:pPr lvl="0" algn="ct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λ FID. V1(FID, N, Ty) :- Family(FID, N, Ty), FID &lt;= 2</a:t>
            </a:r>
          </a:p>
        </p:txBody>
      </p:sp>
      <p:sp>
        <p:nvSpPr>
          <p:cNvPr id="3" name="Slide Number Placeholder 2">
            <a:extLst>
              <a:ext uri="{FF2B5EF4-FFF2-40B4-BE49-F238E27FC236}">
                <a16:creationId xmlns:a16="http://schemas.microsoft.com/office/drawing/2014/main" id="{3CC167A6-E513-48B1-98E5-8321CD5F36A2}"/>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42</a:t>
            </a:fld>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3505319"/>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CFD3E9D5-BAAE-461E-88C2-17B5E4377729}"/>
              </a:ext>
            </a:extLst>
          </p:cNvPr>
          <p:cNvSpPr>
            <a:spLocks noGrp="1"/>
          </p:cNvSpPr>
          <p:nvPr>
            <p:ph type="title"/>
          </p:nvPr>
        </p:nvSpPr>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Aggregated use of citations</a:t>
            </a:r>
          </a:p>
        </p:txBody>
      </p:sp>
      <p:graphicFrame>
        <p:nvGraphicFramePr>
          <p:cNvPr id="7" name="Table 6" descr=" 9">
            <a:extLst>
              <a:ext uri="{FF2B5EF4-FFF2-40B4-BE49-F238E27FC236}">
                <a16:creationId xmlns:a16="http://schemas.microsoft.com/office/drawing/2014/main" id="{3DE5A982-80DA-4883-AC67-40FA210784FF}"/>
              </a:ext>
            </a:extLst>
          </p:cNvPr>
          <p:cNvGraphicFramePr>
            <a:graphicFrameLocks noGrp="1"/>
          </p:cNvGraphicFramePr>
          <p:nvPr>
            <p:extLst>
              <p:ext uri="{D42A27DB-BD31-4B8C-83A1-F6EECF244321}">
                <p14:modId xmlns:p14="http://schemas.microsoft.com/office/powerpoint/2010/main" val="485443246"/>
              </p:ext>
            </p:extLst>
          </p:nvPr>
        </p:nvGraphicFramePr>
        <p:xfrm>
          <a:off x="5873095" y="4071116"/>
          <a:ext cx="2580024" cy="1584960"/>
        </p:xfrm>
        <a:graphic>
          <a:graphicData uri="http://schemas.openxmlformats.org/drawingml/2006/table">
            <a:tbl>
              <a:tblPr firstRow="1" bandRow="1">
                <a:tableStyleId>{5C22544A-7EE6-4342-B048-85BDC9FD1C3A}</a:tableStyleId>
              </a:tblPr>
              <a:tblGrid>
                <a:gridCol w="834640">
                  <a:extLst>
                    <a:ext uri="{9D8B030D-6E8A-4147-A177-3AD203B41FA5}">
                      <a16:colId xmlns:a16="http://schemas.microsoft.com/office/drawing/2014/main" val="1632908889"/>
                    </a:ext>
                  </a:extLst>
                </a:gridCol>
                <a:gridCol w="868159">
                  <a:extLst>
                    <a:ext uri="{9D8B030D-6E8A-4147-A177-3AD203B41FA5}">
                      <a16:colId xmlns:a16="http://schemas.microsoft.com/office/drawing/2014/main" val="1085307994"/>
                    </a:ext>
                  </a:extLst>
                </a:gridCol>
                <a:gridCol w="877225">
                  <a:extLst>
                    <a:ext uri="{9D8B030D-6E8A-4147-A177-3AD203B41FA5}">
                      <a16:colId xmlns:a16="http://schemas.microsoft.com/office/drawing/2014/main" val="676651244"/>
                    </a:ext>
                  </a:extLst>
                </a:gridCol>
              </a:tblGrid>
              <a:tr h="370840">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FID1</a:t>
                      </a: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Type</a:t>
                      </a:r>
                    </a:p>
                  </a:txBody>
                  <a:tcPr/>
                </a:tc>
                <a:tc>
                  <a:txBody>
                    <a:bodyPr/>
                    <a:lstStyle/>
                    <a:p>
                      <a:pPr algn="ctr"/>
                      <a:endPar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629673992"/>
                  </a:ext>
                </a:extLst>
              </a:tr>
              <a:tr h="36576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1</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V1(1)</a:t>
                      </a:r>
                    </a:p>
                  </a:txBody>
                  <a:tcPr/>
                </a:tc>
                <a:extLst>
                  <a:ext uri="{0D108BD9-81ED-4DB2-BD59-A6C34878D82A}">
                    <a16:rowId xmlns:a16="http://schemas.microsoft.com/office/drawing/2014/main" val="1123795564"/>
                  </a:ext>
                </a:extLst>
              </a:tr>
              <a:tr h="36576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2</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vgic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V1(2)</a:t>
                      </a:r>
                    </a:p>
                  </a:txBody>
                  <a:tcPr/>
                </a:tc>
                <a:extLst>
                  <a:ext uri="{0D108BD9-81ED-4DB2-BD59-A6C34878D82A}">
                    <a16:rowId xmlns:a16="http://schemas.microsoft.com/office/drawing/2014/main" val="1950750703"/>
                  </a:ext>
                </a:extLst>
              </a:tr>
              <a:tr h="36576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3</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endParaRPr lang="en-US" sz="2000" b="1" i="0" dirty="0">
                        <a:solidFill>
                          <a:schemeClr val="tx1"/>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383854786"/>
                  </a:ext>
                </a:extLst>
              </a:tr>
            </a:tbl>
          </a:graphicData>
        </a:graphic>
      </p:graphicFrame>
      <p:sp>
        <p:nvSpPr>
          <p:cNvPr id="9" name="TextBox 8" descr=" 13">
            <a:extLst>
              <a:ext uri="{FF2B5EF4-FFF2-40B4-BE49-F238E27FC236}">
                <a16:creationId xmlns:a16="http://schemas.microsoft.com/office/drawing/2014/main" id="{BFEF580C-7735-4767-911D-100A8CA9AB20}"/>
              </a:ext>
            </a:extLst>
          </p:cNvPr>
          <p:cNvSpPr txBox="1"/>
          <p:nvPr/>
        </p:nvSpPr>
        <p:spPr>
          <a:xfrm>
            <a:off x="6574238" y="3584634"/>
            <a:ext cx="1010020" cy="461665"/>
          </a:xfrm>
          <a:prstGeom prst="rect">
            <a:avLst/>
          </a:prstGeom>
          <a:noFill/>
        </p:spPr>
        <p:txBody>
          <a:bodyPr wrap="none" rtlCol="0">
            <a:spAutoFit/>
          </a:bodyPr>
          <a:lstStyle/>
          <a:p>
            <a:r>
              <a:rPr lang="en-US" sz="2400" b="1" dirty="0">
                <a:latin typeface="Arial" panose="020B0604020202020204" pitchFamily="34" charset="0"/>
                <a:ea typeface="Tahoma" panose="020B0604030504040204" pitchFamily="34" charset="0"/>
                <a:cs typeface="Arial" panose="020B0604020202020204" pitchFamily="34" charset="0"/>
              </a:rPr>
              <a:t>Q’’(D)</a:t>
            </a:r>
          </a:p>
        </p:txBody>
      </p:sp>
      <p:sp>
        <p:nvSpPr>
          <p:cNvPr id="10" name="Rectangle: Rounded Corners 9">
            <a:extLst>
              <a:ext uri="{FF2B5EF4-FFF2-40B4-BE49-F238E27FC236}">
                <a16:creationId xmlns:a16="http://schemas.microsoft.com/office/drawing/2014/main" id="{B8A0226B-E63C-4137-BCFB-870AF466FDDD}"/>
              </a:ext>
            </a:extLst>
          </p:cNvPr>
          <p:cNvSpPr/>
          <p:nvPr/>
        </p:nvSpPr>
        <p:spPr>
          <a:xfrm>
            <a:off x="1324864" y="1377696"/>
            <a:ext cx="9794240" cy="1168437"/>
          </a:xfrm>
          <a:prstGeom prst="roundRect">
            <a:avLst/>
          </a:prstGeom>
          <a:solidFill>
            <a:schemeClr val="accent1">
              <a:lumMod val="20000"/>
              <a:lumOff val="80000"/>
            </a:schemeClr>
          </a:solidFill>
          <a:scene3d>
            <a:camera prst="orthographicFront"/>
            <a:lightRig rig="threePt" dir="t"/>
          </a:scene3d>
          <a:sp3d>
            <a:bevelT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800" b="1" dirty="0">
                <a:solidFill>
                  <a:schemeClr val="tx2"/>
                </a:solidFill>
                <a:latin typeface="Arial" panose="020B0604020202020204" pitchFamily="34" charset="0"/>
                <a:ea typeface="Tahoma" panose="020B0604030504040204" pitchFamily="34" charset="0"/>
                <a:cs typeface="Arial" panose="020B0604020202020204" pitchFamily="34" charset="0"/>
              </a:rPr>
              <a:t>Views definition:</a:t>
            </a:r>
          </a:p>
          <a:p>
            <a:pPr lvl="0" algn="ct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λ FID. V1(FID, N, Ty) :- Family(FID, N, Ty), FID &lt;= 2</a:t>
            </a:r>
          </a:p>
        </p:txBody>
      </p:sp>
      <p:graphicFrame>
        <p:nvGraphicFramePr>
          <p:cNvPr id="13" name="Diagram 12">
            <a:extLst>
              <a:ext uri="{FF2B5EF4-FFF2-40B4-BE49-F238E27FC236}">
                <a16:creationId xmlns:a16="http://schemas.microsoft.com/office/drawing/2014/main" id="{3FBE7BFB-C808-48D9-8CC0-D49247450E86}"/>
              </a:ext>
            </a:extLst>
          </p:cNvPr>
          <p:cNvGraphicFramePr/>
          <p:nvPr>
            <p:extLst>
              <p:ext uri="{D42A27DB-BD31-4B8C-83A1-F6EECF244321}">
                <p14:modId xmlns:p14="http://schemas.microsoft.com/office/powerpoint/2010/main" val="1441907427"/>
              </p:ext>
            </p:extLst>
          </p:nvPr>
        </p:nvGraphicFramePr>
        <p:xfrm>
          <a:off x="1324864" y="2546134"/>
          <a:ext cx="9794240" cy="10241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F61CA9BB-0265-4150-AF85-E8D5BFF3C2A5}"/>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43</a:t>
            </a:fld>
            <a:endParaRPr lang="en-GB">
              <a:latin typeface="Arial" panose="020B0604020202020204" pitchFamily="34" charset="0"/>
              <a:cs typeface="Arial" panose="020B0604020202020204" pitchFamily="34" charset="0"/>
            </a:endParaRPr>
          </a:p>
        </p:txBody>
      </p:sp>
      <p:sp>
        <p:nvSpPr>
          <p:cNvPr id="11" name="TextBox 10" descr=" 4">
            <a:extLst>
              <a:ext uri="{FF2B5EF4-FFF2-40B4-BE49-F238E27FC236}">
                <a16:creationId xmlns:a16="http://schemas.microsoft.com/office/drawing/2014/main" id="{EB7F7CF1-BC3A-4634-A31A-ACEB93CCB990}"/>
              </a:ext>
            </a:extLst>
          </p:cNvPr>
          <p:cNvSpPr txBox="1"/>
          <p:nvPr/>
        </p:nvSpPr>
        <p:spPr>
          <a:xfrm>
            <a:off x="2528041" y="3521172"/>
            <a:ext cx="1159292" cy="461665"/>
          </a:xfrm>
          <a:prstGeom prst="rect">
            <a:avLst/>
          </a:prstGeom>
          <a:noFill/>
        </p:spPr>
        <p:txBody>
          <a:bodyPr wrap="none" rtlCol="0">
            <a:spAutoFit/>
          </a:bodyPr>
          <a:lstStyle/>
          <a:p>
            <a:r>
              <a:rPr lang="en-US" sz="2400" b="1" dirty="0">
                <a:latin typeface="Arial" panose="020B0604020202020204" pitchFamily="34" charset="0"/>
                <a:ea typeface="Tahoma" panose="020B0604030504040204" pitchFamily="34" charset="0"/>
                <a:cs typeface="Arial" panose="020B0604020202020204" pitchFamily="34" charset="0"/>
              </a:rPr>
              <a:t>Family</a:t>
            </a:r>
          </a:p>
        </p:txBody>
      </p:sp>
      <p:graphicFrame>
        <p:nvGraphicFramePr>
          <p:cNvPr id="14" name="Table 13" descr=" 6">
            <a:extLst>
              <a:ext uri="{FF2B5EF4-FFF2-40B4-BE49-F238E27FC236}">
                <a16:creationId xmlns:a16="http://schemas.microsoft.com/office/drawing/2014/main" id="{30D8F06D-19E6-433C-9982-6ADE452C3348}"/>
              </a:ext>
            </a:extLst>
          </p:cNvPr>
          <p:cNvGraphicFramePr>
            <a:graphicFrameLocks noGrp="1"/>
          </p:cNvGraphicFramePr>
          <p:nvPr>
            <p:extLst>
              <p:ext uri="{D42A27DB-BD31-4B8C-83A1-F6EECF244321}">
                <p14:modId xmlns:p14="http://schemas.microsoft.com/office/powerpoint/2010/main" val="713949534"/>
              </p:ext>
            </p:extLst>
          </p:nvPr>
        </p:nvGraphicFramePr>
        <p:xfrm>
          <a:off x="1043934" y="4085220"/>
          <a:ext cx="4127506" cy="1981200"/>
        </p:xfrm>
        <a:graphic>
          <a:graphicData uri="http://schemas.openxmlformats.org/drawingml/2006/table">
            <a:tbl>
              <a:tblPr firstRow="1" bandRow="1">
                <a:tableStyleId>{5C22544A-7EE6-4342-B048-85BDC9FD1C3A}</a:tableStyleId>
              </a:tblPr>
              <a:tblGrid>
                <a:gridCol w="684814">
                  <a:extLst>
                    <a:ext uri="{9D8B030D-6E8A-4147-A177-3AD203B41FA5}">
                      <a16:colId xmlns:a16="http://schemas.microsoft.com/office/drawing/2014/main" val="229530307"/>
                    </a:ext>
                  </a:extLst>
                </a:gridCol>
                <a:gridCol w="1586879">
                  <a:extLst>
                    <a:ext uri="{9D8B030D-6E8A-4147-A177-3AD203B41FA5}">
                      <a16:colId xmlns:a16="http://schemas.microsoft.com/office/drawing/2014/main" val="2147827952"/>
                    </a:ext>
                  </a:extLst>
                </a:gridCol>
                <a:gridCol w="899789">
                  <a:extLst>
                    <a:ext uri="{9D8B030D-6E8A-4147-A177-3AD203B41FA5}">
                      <a16:colId xmlns:a16="http://schemas.microsoft.com/office/drawing/2014/main" val="904800979"/>
                    </a:ext>
                  </a:extLst>
                </a:gridCol>
                <a:gridCol w="956024">
                  <a:extLst>
                    <a:ext uri="{9D8B030D-6E8A-4147-A177-3AD203B41FA5}">
                      <a16:colId xmlns:a16="http://schemas.microsoft.com/office/drawing/2014/main" val="1484870643"/>
                    </a:ext>
                  </a:extLst>
                </a:gridCol>
              </a:tblGrid>
              <a:tr h="370840">
                <a:tc>
                  <a:txBody>
                    <a:bodyPr/>
                    <a:lstStyle/>
                    <a:p>
                      <a:pPr algn="ctr"/>
                      <a:r>
                        <a:rPr lang="en-US" altLang="zh-CN" sz="2000" b="1" dirty="0">
                          <a:solidFill>
                            <a:schemeClr val="bg1"/>
                          </a:solidFill>
                          <a:latin typeface="Arial" panose="020B0604020202020204" pitchFamily="34" charset="0"/>
                          <a:ea typeface="Tahoma" panose="020B0604030504040204" pitchFamily="34" charset="0"/>
                          <a:cs typeface="Arial" panose="020B0604020202020204" pitchFamily="34" charset="0"/>
                        </a:rPr>
                        <a:t>FID</a:t>
                      </a:r>
                      <a:endPar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N</a:t>
                      </a: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Ty</a:t>
                      </a:r>
                    </a:p>
                  </a:txBody>
                  <a:tcPr/>
                </a:tc>
                <a:tc>
                  <a:txBody>
                    <a:bodyPr/>
                    <a:lstStyle/>
                    <a:p>
                      <a:pPr algn="ctr"/>
                      <a:endPar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629673992"/>
                  </a:ext>
                </a:extLst>
              </a:tr>
              <a:tr h="203482">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1</a:t>
                      </a:r>
                    </a:p>
                  </a:txBody>
                  <a:tcPr/>
                </a:tc>
                <a:tc>
                  <a:txBody>
                    <a:bodyPr/>
                    <a:lstStyle/>
                    <a:p>
                      <a:pPr algn="ctr"/>
                      <a:r>
                        <a:rPr lang="en-US" sz="2000" b="1" i="0" kern="1200" dirty="0">
                          <a:solidFill>
                            <a:schemeClr val="dk1"/>
                          </a:solidFill>
                          <a:effectLst/>
                          <a:latin typeface="Arial" panose="020B0604020202020204" pitchFamily="34" charset="0"/>
                          <a:ea typeface="Tahoma" panose="020B0604030504040204" pitchFamily="34" charset="0"/>
                          <a:cs typeface="Arial" panose="020B0604020202020204" pitchFamily="34" charset="0"/>
                        </a:rPr>
                        <a:t>5-HT</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a:solidFill>
                            <a:srgbClr val="7030A0"/>
                          </a:solidFill>
                          <a:latin typeface="Arial" panose="020B0604020202020204" pitchFamily="34" charset="0"/>
                          <a:ea typeface="Tahoma" panose="020B0604030504040204" pitchFamily="34" charset="0"/>
                          <a:cs typeface="Arial" panose="020B0604020202020204" pitchFamily="34" charset="0"/>
                        </a:rPr>
                        <a:t>V1(1)</a:t>
                      </a:r>
                    </a:p>
                  </a:txBody>
                  <a:tcPr/>
                </a:tc>
                <a:extLst>
                  <a:ext uri="{0D108BD9-81ED-4DB2-BD59-A6C34878D82A}">
                    <a16:rowId xmlns:a16="http://schemas.microsoft.com/office/drawing/2014/main" val="1123795564"/>
                  </a:ext>
                </a:extLst>
              </a:tr>
              <a:tr h="37084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2</a:t>
                      </a:r>
                    </a:p>
                  </a:txBody>
                  <a:tcPr/>
                </a:tc>
                <a:tc>
                  <a:txBody>
                    <a:bodyPr/>
                    <a:lstStyle/>
                    <a:p>
                      <a:pPr algn="ctr"/>
                      <a:r>
                        <a:rPr lang="en-US" sz="2000" b="1" i="0" kern="1200" dirty="0">
                          <a:solidFill>
                            <a:schemeClr val="dk1"/>
                          </a:solidFill>
                          <a:effectLst/>
                          <a:latin typeface="Arial" panose="020B0604020202020204" pitchFamily="34" charset="0"/>
                          <a:ea typeface="Tahoma" panose="020B0604030504040204" pitchFamily="34" charset="0"/>
                          <a:cs typeface="Arial" panose="020B0604020202020204" pitchFamily="34" charset="0"/>
                        </a:rPr>
                        <a:t>muscarinic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vgic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V1(2)</a:t>
                      </a:r>
                    </a:p>
                  </a:txBody>
                  <a:tcPr/>
                </a:tc>
                <a:extLst>
                  <a:ext uri="{0D108BD9-81ED-4DB2-BD59-A6C34878D82A}">
                    <a16:rowId xmlns:a16="http://schemas.microsoft.com/office/drawing/2014/main" val="2747960358"/>
                  </a:ext>
                </a:extLst>
              </a:tr>
              <a:tr h="37084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3</a:t>
                      </a:r>
                    </a:p>
                  </a:txBody>
                  <a:tcPr/>
                </a:tc>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Adenosine </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640008733"/>
                  </a:ext>
                </a:extLst>
              </a:tr>
              <a:tr h="37084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4</a:t>
                      </a:r>
                    </a:p>
                  </a:txBody>
                  <a:tcPr/>
                </a:tc>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Adreno</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lgic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357417447"/>
                  </a:ext>
                </a:extLst>
              </a:tr>
            </a:tbl>
          </a:graphicData>
        </a:graphic>
      </p:graphicFrame>
    </p:spTree>
    <p:extLst>
      <p:ext uri="{BB962C8B-B14F-4D97-AF65-F5344CB8AC3E}">
        <p14:creationId xmlns:p14="http://schemas.microsoft.com/office/powerpoint/2010/main" val="439276438"/>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descr=" 9">
            <a:extLst>
              <a:ext uri="{FF2B5EF4-FFF2-40B4-BE49-F238E27FC236}">
                <a16:creationId xmlns:a16="http://schemas.microsoft.com/office/drawing/2014/main" id="{F16912F4-8349-4072-B267-7E720565DA92}"/>
              </a:ext>
            </a:extLst>
          </p:cNvPr>
          <p:cNvGraphicFramePr>
            <a:graphicFrameLocks noGrp="1"/>
          </p:cNvGraphicFramePr>
          <p:nvPr>
            <p:extLst>
              <p:ext uri="{D42A27DB-BD31-4B8C-83A1-F6EECF244321}">
                <p14:modId xmlns:p14="http://schemas.microsoft.com/office/powerpoint/2010/main" val="481446756"/>
              </p:ext>
            </p:extLst>
          </p:nvPr>
        </p:nvGraphicFramePr>
        <p:xfrm>
          <a:off x="4744720" y="1887033"/>
          <a:ext cx="3119120" cy="1584960"/>
        </p:xfrm>
        <a:graphic>
          <a:graphicData uri="http://schemas.openxmlformats.org/drawingml/2006/table">
            <a:tbl>
              <a:tblPr firstRow="1" bandRow="1">
                <a:tableStyleId>{5C22544A-7EE6-4342-B048-85BDC9FD1C3A}</a:tableStyleId>
              </a:tblPr>
              <a:tblGrid>
                <a:gridCol w="1009038">
                  <a:extLst>
                    <a:ext uri="{9D8B030D-6E8A-4147-A177-3AD203B41FA5}">
                      <a16:colId xmlns:a16="http://schemas.microsoft.com/office/drawing/2014/main" val="1632908889"/>
                    </a:ext>
                  </a:extLst>
                </a:gridCol>
                <a:gridCol w="1049561">
                  <a:extLst>
                    <a:ext uri="{9D8B030D-6E8A-4147-A177-3AD203B41FA5}">
                      <a16:colId xmlns:a16="http://schemas.microsoft.com/office/drawing/2014/main" val="1085307994"/>
                    </a:ext>
                  </a:extLst>
                </a:gridCol>
                <a:gridCol w="1060521">
                  <a:extLst>
                    <a:ext uri="{9D8B030D-6E8A-4147-A177-3AD203B41FA5}">
                      <a16:colId xmlns:a16="http://schemas.microsoft.com/office/drawing/2014/main" val="676651244"/>
                    </a:ext>
                  </a:extLst>
                </a:gridCol>
              </a:tblGrid>
              <a:tr h="370840">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FID1</a:t>
                      </a: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Type</a:t>
                      </a:r>
                    </a:p>
                  </a:txBody>
                  <a:tcPr/>
                </a:tc>
                <a:tc>
                  <a:txBody>
                    <a:bodyPr/>
                    <a:lstStyle/>
                    <a:p>
                      <a:pPr algn="ctr"/>
                      <a:endPar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629673992"/>
                  </a:ext>
                </a:extLst>
              </a:tr>
              <a:tr h="36576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1</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V1(1)</a:t>
                      </a:r>
                    </a:p>
                  </a:txBody>
                  <a:tcPr/>
                </a:tc>
                <a:extLst>
                  <a:ext uri="{0D108BD9-81ED-4DB2-BD59-A6C34878D82A}">
                    <a16:rowId xmlns:a16="http://schemas.microsoft.com/office/drawing/2014/main" val="1123795564"/>
                  </a:ext>
                </a:extLst>
              </a:tr>
              <a:tr h="36576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2</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vgic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i="0" dirty="0">
                          <a:solidFill>
                            <a:srgbClr val="7030A0"/>
                          </a:solidFill>
                          <a:latin typeface="Arial" panose="020B0604020202020204" pitchFamily="34" charset="0"/>
                          <a:ea typeface="Tahoma" panose="020B0604030504040204" pitchFamily="34" charset="0"/>
                          <a:cs typeface="Arial" panose="020B0604020202020204" pitchFamily="34" charset="0"/>
                        </a:rPr>
                        <a:t>V1(2)</a:t>
                      </a:r>
                    </a:p>
                  </a:txBody>
                  <a:tcPr/>
                </a:tc>
                <a:extLst>
                  <a:ext uri="{0D108BD9-81ED-4DB2-BD59-A6C34878D82A}">
                    <a16:rowId xmlns:a16="http://schemas.microsoft.com/office/drawing/2014/main" val="1950750703"/>
                  </a:ext>
                </a:extLst>
              </a:tr>
              <a:tr h="365760">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3</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endParaRPr lang="en-US" sz="2000" b="1" i="0" dirty="0">
                        <a:solidFill>
                          <a:schemeClr val="tx1"/>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383854786"/>
                  </a:ext>
                </a:extLst>
              </a:tr>
            </a:tbl>
          </a:graphicData>
        </a:graphic>
      </p:graphicFrame>
      <p:sp>
        <p:nvSpPr>
          <p:cNvPr id="2" name="Title 1" descr=" 2">
            <a:extLst>
              <a:ext uri="{FF2B5EF4-FFF2-40B4-BE49-F238E27FC236}">
                <a16:creationId xmlns:a16="http://schemas.microsoft.com/office/drawing/2014/main" id="{CFD3E9D5-BAAE-461E-88C2-17B5E4377729}"/>
              </a:ext>
            </a:extLst>
          </p:cNvPr>
          <p:cNvSpPr>
            <a:spLocks noGrp="1"/>
          </p:cNvSpPr>
          <p:nvPr>
            <p:ph type="title"/>
          </p:nvPr>
        </p:nvSpPr>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Aggregated use of citations</a:t>
            </a:r>
          </a:p>
        </p:txBody>
      </p:sp>
      <p:sp>
        <p:nvSpPr>
          <p:cNvPr id="10" name="Rectangle 9" descr=" 12">
            <a:extLst>
              <a:ext uri="{FF2B5EF4-FFF2-40B4-BE49-F238E27FC236}">
                <a16:creationId xmlns:a16="http://schemas.microsoft.com/office/drawing/2014/main" id="{BD726E80-539C-45B5-9F38-8C7EE54661B5}"/>
              </a:ext>
            </a:extLst>
          </p:cNvPr>
          <p:cNvSpPr/>
          <p:nvPr/>
        </p:nvSpPr>
        <p:spPr>
          <a:xfrm>
            <a:off x="1645920" y="3748935"/>
            <a:ext cx="9692639" cy="1200329"/>
          </a:xfrm>
          <a:prstGeom prst="rect">
            <a:avLst/>
          </a:prstGeom>
        </p:spPr>
        <p:txBody>
          <a:bodyPr wrap="square">
            <a:spAutoFit/>
          </a:bodyPr>
          <a:lstStyle/>
          <a:p>
            <a:r>
              <a:rPr lang="en-US" sz="2400" b="1" dirty="0">
                <a:latin typeface="Arial" panose="020B0604020202020204" pitchFamily="34" charset="0"/>
                <a:ea typeface="Tahoma" panose="020B0604030504040204" pitchFamily="34" charset="0"/>
                <a:cs typeface="Arial" panose="020B0604020202020204" pitchFamily="34" charset="0"/>
              </a:rPr>
              <a:t>Aggregated use of citations:</a:t>
            </a:r>
          </a:p>
          <a:p>
            <a:r>
              <a:rPr lang="en-US" sz="2400" b="1" dirty="0">
                <a:latin typeface="Arial" panose="020B0604020202020204" pitchFamily="34" charset="0"/>
                <a:ea typeface="Tahoma" panose="020B0604030504040204" pitchFamily="34" charset="0"/>
                <a:cs typeface="Arial" panose="020B0604020202020204" pitchFamily="34" charset="0"/>
              </a:rPr>
              <a:t>Citation for </a:t>
            </a:r>
            <a:r>
              <a:rPr lang="en-US" sz="2400" b="1" dirty="0">
                <a:solidFill>
                  <a:srgbClr val="7030A0"/>
                </a:solidFill>
                <a:latin typeface="Arial" panose="020B0604020202020204" pitchFamily="34" charset="0"/>
                <a:ea typeface="Tahoma" panose="020B0604030504040204" pitchFamily="34" charset="0"/>
                <a:cs typeface="Arial" panose="020B0604020202020204" pitchFamily="34" charset="0"/>
              </a:rPr>
              <a:t>V1(1)</a:t>
            </a:r>
            <a:r>
              <a:rPr lang="en-US" sz="2400" b="1" dirty="0">
                <a:latin typeface="Arial" panose="020B0604020202020204" pitchFamily="34" charset="0"/>
                <a:ea typeface="Tahoma" panose="020B0604030504040204" pitchFamily="34" charset="0"/>
                <a:cs typeface="Arial" panose="020B0604020202020204" pitchFamily="34" charset="0"/>
              </a:rPr>
              <a:t>: {contributor: [‘</a:t>
            </a:r>
            <a:r>
              <a:rPr lang="en-US" sz="2400" b="1" dirty="0">
                <a:solidFill>
                  <a:srgbClr val="0CB458"/>
                </a:solidFill>
                <a:latin typeface="Arial" panose="020B0604020202020204" pitchFamily="34" charset="0"/>
                <a:ea typeface="Tahoma" panose="020B0604030504040204" pitchFamily="34" charset="0"/>
                <a:cs typeface="Arial" panose="020B0604020202020204" pitchFamily="34" charset="0"/>
              </a:rPr>
              <a:t>Mark</a:t>
            </a:r>
            <a:r>
              <a:rPr lang="en-US" sz="2400" b="1" dirty="0">
                <a:latin typeface="Arial" panose="020B0604020202020204" pitchFamily="34" charset="0"/>
                <a:ea typeface="Tahoma" panose="020B0604030504040204" pitchFamily="34" charset="0"/>
                <a:cs typeface="Arial" panose="020B0604020202020204" pitchFamily="34" charset="0"/>
              </a:rPr>
              <a:t>’], </a:t>
            </a:r>
            <a:r>
              <a:rPr lang="en-US" sz="2400" b="1" dirty="0" err="1">
                <a:latin typeface="Arial" panose="020B0604020202020204" pitchFamily="34" charset="0"/>
                <a:ea typeface="Tahoma" panose="020B0604030504040204" pitchFamily="34" charset="0"/>
                <a:cs typeface="Arial" panose="020B0604020202020204" pitchFamily="34" charset="0"/>
              </a:rPr>
              <a:t>db_name</a:t>
            </a:r>
            <a:r>
              <a:rPr lang="en-US" sz="2400" b="1" dirty="0">
                <a:latin typeface="Arial" panose="020B0604020202020204" pitchFamily="34" charset="0"/>
                <a:ea typeface="Tahoma" panose="020B0604030504040204" pitchFamily="34" charset="0"/>
                <a:cs typeface="Arial" panose="020B0604020202020204" pitchFamily="34" charset="0"/>
              </a:rPr>
              <a:t>: ‘</a:t>
            </a:r>
            <a:r>
              <a:rPr lang="en-US" sz="2400" b="1" dirty="0">
                <a:solidFill>
                  <a:srgbClr val="0070C0"/>
                </a:solidFill>
                <a:latin typeface="Arial" panose="020B0604020202020204" pitchFamily="34" charset="0"/>
                <a:ea typeface="Tahoma" panose="020B0604030504040204" pitchFamily="34" charset="0"/>
                <a:cs typeface="Arial" panose="020B0604020202020204" pitchFamily="34" charset="0"/>
              </a:rPr>
              <a:t>IUPHAR</a:t>
            </a:r>
            <a:r>
              <a:rPr lang="en-US" sz="2400" b="1" dirty="0">
                <a:latin typeface="Arial" panose="020B0604020202020204" pitchFamily="34" charset="0"/>
                <a:ea typeface="Tahoma" panose="020B0604030504040204" pitchFamily="34" charset="0"/>
                <a:cs typeface="Arial" panose="020B0604020202020204" pitchFamily="34" charset="0"/>
              </a:rPr>
              <a:t>’}</a:t>
            </a:r>
          </a:p>
          <a:p>
            <a:r>
              <a:rPr lang="en-US" sz="2400" b="1" dirty="0">
                <a:latin typeface="Arial" panose="020B0604020202020204" pitchFamily="34" charset="0"/>
                <a:ea typeface="Tahoma" panose="020B0604030504040204" pitchFamily="34" charset="0"/>
                <a:cs typeface="Arial" panose="020B0604020202020204" pitchFamily="34" charset="0"/>
              </a:rPr>
              <a:t>Citation for </a:t>
            </a:r>
            <a:r>
              <a:rPr lang="en-US" sz="2400" b="1" dirty="0">
                <a:solidFill>
                  <a:srgbClr val="7030A0"/>
                </a:solidFill>
                <a:latin typeface="Arial" panose="020B0604020202020204" pitchFamily="34" charset="0"/>
                <a:ea typeface="Tahoma" panose="020B0604030504040204" pitchFamily="34" charset="0"/>
                <a:cs typeface="Arial" panose="020B0604020202020204" pitchFamily="34" charset="0"/>
              </a:rPr>
              <a:t>V1(2)</a:t>
            </a:r>
            <a:r>
              <a:rPr lang="en-US" sz="2400" b="1" dirty="0">
                <a:latin typeface="Arial" panose="020B0604020202020204" pitchFamily="34" charset="0"/>
                <a:ea typeface="Tahoma" panose="020B0604030504040204" pitchFamily="34" charset="0"/>
                <a:cs typeface="Arial" panose="020B0604020202020204" pitchFamily="34" charset="0"/>
              </a:rPr>
              <a:t>: {contributor: [‘</a:t>
            </a:r>
            <a:r>
              <a:rPr lang="en-US" sz="2400" b="1" dirty="0">
                <a:solidFill>
                  <a:srgbClr val="C00000"/>
                </a:solidFill>
                <a:latin typeface="Arial" panose="020B0604020202020204" pitchFamily="34" charset="0"/>
                <a:ea typeface="Tahoma" panose="020B0604030504040204" pitchFamily="34" charset="0"/>
                <a:cs typeface="Arial" panose="020B0604020202020204" pitchFamily="34" charset="0"/>
              </a:rPr>
              <a:t>Robert</a:t>
            </a:r>
            <a:r>
              <a:rPr lang="en-US" sz="2400" b="1" dirty="0">
                <a:latin typeface="Arial" panose="020B0604020202020204" pitchFamily="34" charset="0"/>
                <a:ea typeface="Tahoma" panose="020B0604030504040204" pitchFamily="34" charset="0"/>
                <a:cs typeface="Arial" panose="020B0604020202020204" pitchFamily="34" charset="0"/>
              </a:rPr>
              <a:t>’], </a:t>
            </a:r>
            <a:r>
              <a:rPr lang="en-US" sz="2400" b="1" dirty="0" err="1">
                <a:latin typeface="Arial" panose="020B0604020202020204" pitchFamily="34" charset="0"/>
                <a:ea typeface="Tahoma" panose="020B0604030504040204" pitchFamily="34" charset="0"/>
                <a:cs typeface="Arial" panose="020B0604020202020204" pitchFamily="34" charset="0"/>
              </a:rPr>
              <a:t>db_name</a:t>
            </a:r>
            <a:r>
              <a:rPr lang="en-US" sz="2400" b="1" dirty="0">
                <a:latin typeface="Arial" panose="020B0604020202020204" pitchFamily="34" charset="0"/>
                <a:ea typeface="Tahoma" panose="020B0604030504040204" pitchFamily="34" charset="0"/>
                <a:cs typeface="Arial" panose="020B0604020202020204" pitchFamily="34" charset="0"/>
              </a:rPr>
              <a:t>: ‘</a:t>
            </a:r>
            <a:r>
              <a:rPr lang="en-US" sz="2400" b="1" dirty="0">
                <a:solidFill>
                  <a:srgbClr val="0070C0"/>
                </a:solidFill>
                <a:latin typeface="Arial" panose="020B0604020202020204" pitchFamily="34" charset="0"/>
                <a:ea typeface="Tahoma" panose="020B0604030504040204" pitchFamily="34" charset="0"/>
                <a:cs typeface="Arial" panose="020B0604020202020204" pitchFamily="34" charset="0"/>
              </a:rPr>
              <a:t>IUPHAR</a:t>
            </a:r>
            <a:r>
              <a:rPr lang="en-US" sz="2400" b="1" dirty="0">
                <a:latin typeface="Arial" panose="020B0604020202020204" pitchFamily="34" charset="0"/>
                <a:ea typeface="Tahoma" panose="020B0604030504040204" pitchFamily="34" charset="0"/>
                <a:cs typeface="Arial" panose="020B0604020202020204" pitchFamily="34" charset="0"/>
              </a:rPr>
              <a:t>’}</a:t>
            </a:r>
          </a:p>
        </p:txBody>
      </p:sp>
      <p:sp>
        <p:nvSpPr>
          <p:cNvPr id="19" name="TextBox 18" descr=" 13">
            <a:extLst>
              <a:ext uri="{FF2B5EF4-FFF2-40B4-BE49-F238E27FC236}">
                <a16:creationId xmlns:a16="http://schemas.microsoft.com/office/drawing/2014/main" id="{C11F6864-E53D-4BC8-954F-82EA9881EA7C}"/>
              </a:ext>
            </a:extLst>
          </p:cNvPr>
          <p:cNvSpPr txBox="1"/>
          <p:nvPr/>
        </p:nvSpPr>
        <p:spPr>
          <a:xfrm>
            <a:off x="5655815" y="1446283"/>
            <a:ext cx="1010020" cy="461665"/>
          </a:xfrm>
          <a:prstGeom prst="rect">
            <a:avLst/>
          </a:prstGeom>
          <a:noFill/>
        </p:spPr>
        <p:txBody>
          <a:bodyPr wrap="none" rtlCol="0">
            <a:spAutoFit/>
          </a:bodyPr>
          <a:lstStyle/>
          <a:p>
            <a:r>
              <a:rPr lang="en-US" sz="2400" b="1" dirty="0">
                <a:latin typeface="Arial" panose="020B0604020202020204" pitchFamily="34" charset="0"/>
                <a:ea typeface="Tahoma" panose="020B0604030504040204" pitchFamily="34" charset="0"/>
                <a:cs typeface="Arial" panose="020B0604020202020204" pitchFamily="34" charset="0"/>
              </a:rPr>
              <a:t>Q’’(D)</a:t>
            </a:r>
          </a:p>
        </p:txBody>
      </p:sp>
      <p:sp>
        <p:nvSpPr>
          <p:cNvPr id="11" name="Rectangle 10">
            <a:extLst>
              <a:ext uri="{FF2B5EF4-FFF2-40B4-BE49-F238E27FC236}">
                <a16:creationId xmlns:a16="http://schemas.microsoft.com/office/drawing/2014/main" id="{2E52357C-D80C-49AA-8933-5E209803D50B}"/>
              </a:ext>
            </a:extLst>
          </p:cNvPr>
          <p:cNvSpPr/>
          <p:nvPr/>
        </p:nvSpPr>
        <p:spPr>
          <a:xfrm>
            <a:off x="741680" y="5088626"/>
            <a:ext cx="11023599" cy="646182"/>
          </a:xfrm>
          <a:prstGeom prst="rect">
            <a:avLst/>
          </a:prstGeom>
          <a:solidFill>
            <a:schemeClr val="tx2">
              <a:lumMod val="10000"/>
              <a:lumOff val="9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Aggregated citation: {{contributor: [‘</a:t>
            </a:r>
            <a:r>
              <a:rPr lang="en-US" sz="2400" b="1" dirty="0">
                <a:solidFill>
                  <a:srgbClr val="0CB458"/>
                </a:solidFill>
                <a:latin typeface="Arial" panose="020B0604020202020204" pitchFamily="34" charset="0"/>
                <a:ea typeface="Tahoma" panose="020B0604030504040204" pitchFamily="34" charset="0"/>
                <a:cs typeface="Arial" panose="020B0604020202020204" pitchFamily="34" charset="0"/>
              </a:rPr>
              <a:t>Mark</a:t>
            </a: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 ‘</a:t>
            </a:r>
            <a:r>
              <a:rPr lang="en-US" sz="2400" b="1" dirty="0">
                <a:solidFill>
                  <a:srgbClr val="C00000"/>
                </a:solidFill>
                <a:latin typeface="Arial" panose="020B0604020202020204" pitchFamily="34" charset="0"/>
                <a:ea typeface="Tahoma" panose="020B0604030504040204" pitchFamily="34" charset="0"/>
                <a:cs typeface="Arial" panose="020B0604020202020204" pitchFamily="34" charset="0"/>
              </a:rPr>
              <a:t>Robert</a:t>
            </a: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 </a:t>
            </a:r>
            <a:r>
              <a:rPr lang="en-US" sz="2400" b="1" dirty="0" err="1">
                <a:solidFill>
                  <a:schemeClr val="tx2"/>
                </a:solidFill>
                <a:latin typeface="Arial" panose="020B0604020202020204" pitchFamily="34" charset="0"/>
                <a:ea typeface="Tahoma" panose="020B0604030504040204" pitchFamily="34" charset="0"/>
                <a:cs typeface="Arial" panose="020B0604020202020204" pitchFamily="34" charset="0"/>
              </a:rPr>
              <a:t>db_name</a:t>
            </a: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 ‘</a:t>
            </a:r>
            <a:r>
              <a:rPr lang="en-US" sz="2400" b="1" dirty="0">
                <a:solidFill>
                  <a:srgbClr val="0070C0"/>
                </a:solidFill>
                <a:latin typeface="Arial" panose="020B0604020202020204" pitchFamily="34" charset="0"/>
                <a:ea typeface="Tahoma" panose="020B0604030504040204" pitchFamily="34" charset="0"/>
                <a:cs typeface="Arial" panose="020B0604020202020204" pitchFamily="34" charset="0"/>
              </a:rPr>
              <a:t>IUPHAR</a:t>
            </a:r>
            <a:r>
              <a:rPr lang="en-US" sz="2400" b="1" dirty="0">
                <a:solidFill>
                  <a:schemeClr val="tx2"/>
                </a:solidFill>
                <a:latin typeface="Arial" panose="020B0604020202020204" pitchFamily="34" charset="0"/>
                <a:ea typeface="Tahoma" panose="020B0604030504040204" pitchFamily="34" charset="0"/>
                <a:cs typeface="Arial" panose="020B0604020202020204" pitchFamily="34" charset="0"/>
              </a:rPr>
              <a:t>’}}</a:t>
            </a:r>
          </a:p>
        </p:txBody>
      </p:sp>
      <p:sp>
        <p:nvSpPr>
          <p:cNvPr id="16" name="Rectangle 15">
            <a:extLst>
              <a:ext uri="{FF2B5EF4-FFF2-40B4-BE49-F238E27FC236}">
                <a16:creationId xmlns:a16="http://schemas.microsoft.com/office/drawing/2014/main" id="{C915D58F-4377-47DF-8113-9DD3E2DCC4B4}"/>
              </a:ext>
            </a:extLst>
          </p:cNvPr>
          <p:cNvSpPr/>
          <p:nvPr/>
        </p:nvSpPr>
        <p:spPr>
          <a:xfrm>
            <a:off x="4744720" y="2295589"/>
            <a:ext cx="3119120" cy="8270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94D3369-EB8E-46D6-8066-3449B62FEEF9}"/>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44</a:t>
            </a:fld>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9116734"/>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07C868F5-0ECA-414A-B545-503F1657C573}"/>
              </a:ext>
            </a:extLst>
          </p:cNvPr>
          <p:cNvSpPr>
            <a:spLocks noGrp="1"/>
          </p:cNvSpPr>
          <p:nvPr>
            <p:ph type="title"/>
          </p:nvPr>
        </p:nvSpPr>
        <p:spPr>
          <a:xfrm>
            <a:off x="609600" y="691288"/>
            <a:ext cx="10972800" cy="1066800"/>
          </a:xfrm>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Data Citation Architecture</a:t>
            </a:r>
          </a:p>
        </p:txBody>
      </p:sp>
      <p:sp>
        <p:nvSpPr>
          <p:cNvPr id="3" name="Slide Number Placeholder 2">
            <a:extLst>
              <a:ext uri="{FF2B5EF4-FFF2-40B4-BE49-F238E27FC236}">
                <a16:creationId xmlns:a16="http://schemas.microsoft.com/office/drawing/2014/main" id="{B4C715FC-293C-4D07-B9D4-091A1A088E7E}"/>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45</a:t>
            </a:fld>
            <a:endParaRPr lang="en-GB">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DECDC41-4A72-2F49-BB80-98707ABE18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2117" y="1508214"/>
            <a:ext cx="10782300" cy="4978400"/>
          </a:xfrm>
          <a:prstGeom prst="rect">
            <a:avLst/>
          </a:prstGeom>
        </p:spPr>
      </p:pic>
    </p:spTree>
    <p:extLst>
      <p:ext uri="{BB962C8B-B14F-4D97-AF65-F5344CB8AC3E}">
        <p14:creationId xmlns:p14="http://schemas.microsoft.com/office/powerpoint/2010/main" val="446996769"/>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07C868F5-0ECA-414A-B545-503F1657C573}"/>
              </a:ext>
            </a:extLst>
          </p:cNvPr>
          <p:cNvSpPr>
            <a:spLocks noGrp="1"/>
          </p:cNvSpPr>
          <p:nvPr>
            <p:ph type="title"/>
          </p:nvPr>
        </p:nvSpPr>
        <p:spPr>
          <a:xfrm>
            <a:off x="609600" y="691288"/>
            <a:ext cx="10972800" cy="1066800"/>
          </a:xfrm>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Data Citation Architecture</a:t>
            </a:r>
          </a:p>
        </p:txBody>
      </p:sp>
      <p:sp>
        <p:nvSpPr>
          <p:cNvPr id="3" name="Slide Number Placeholder 2">
            <a:extLst>
              <a:ext uri="{FF2B5EF4-FFF2-40B4-BE49-F238E27FC236}">
                <a16:creationId xmlns:a16="http://schemas.microsoft.com/office/drawing/2014/main" id="{B4C715FC-293C-4D07-B9D4-091A1A088E7E}"/>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46</a:t>
            </a:fld>
            <a:endParaRPr lang="en-GB">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4665BFC-2487-4D4E-90B6-AE0E4C3A7C5A}"/>
              </a:ext>
            </a:extLst>
          </p:cNvPr>
          <p:cNvSpPr/>
          <p:nvPr/>
        </p:nvSpPr>
        <p:spPr>
          <a:xfrm>
            <a:off x="137571" y="3342501"/>
            <a:ext cx="3464560" cy="707886"/>
          </a:xfrm>
          <a:prstGeom prst="rect">
            <a:avLst/>
          </a:prstGeom>
          <a:solidFill>
            <a:srgbClr val="FBFFC5"/>
          </a:solidFill>
          <a:ln>
            <a:solidFill>
              <a:schemeClr val="accent1"/>
            </a:solidFill>
          </a:ln>
        </p:spPr>
        <p:txBody>
          <a:bodyPr wrap="square">
            <a:spAutoFit/>
          </a:bodyPr>
          <a:lstStyle/>
          <a:p>
            <a:r>
              <a:rPr lang="en-US" sz="2000" b="1" dirty="0">
                <a:latin typeface="Arial" panose="020B0604020202020204" pitchFamily="34" charset="0"/>
                <a:ea typeface="Tahoma" panose="020B0604030504040204" pitchFamily="34" charset="0"/>
                <a:cs typeface="Arial" panose="020B0604020202020204" pitchFamily="34" charset="0"/>
              </a:rPr>
              <a:t>λ FID. V1(N, Ty) :- Family(FID, N, Ty), FID &lt;= 2</a:t>
            </a:r>
          </a:p>
        </p:txBody>
      </p:sp>
      <p:pic>
        <p:nvPicPr>
          <p:cNvPr id="8" name="Picture 7">
            <a:extLst>
              <a:ext uri="{FF2B5EF4-FFF2-40B4-BE49-F238E27FC236}">
                <a16:creationId xmlns:a16="http://schemas.microsoft.com/office/drawing/2014/main" id="{3B743EE4-D2D6-F14B-92D0-9A38638FED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2117" y="1508214"/>
            <a:ext cx="10782300" cy="4978400"/>
          </a:xfrm>
          <a:prstGeom prst="rect">
            <a:avLst/>
          </a:prstGeom>
        </p:spPr>
      </p:pic>
    </p:spTree>
    <p:extLst>
      <p:ext uri="{BB962C8B-B14F-4D97-AF65-F5344CB8AC3E}">
        <p14:creationId xmlns:p14="http://schemas.microsoft.com/office/powerpoint/2010/main" val="1631072870"/>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07C868F5-0ECA-414A-B545-503F1657C573}"/>
              </a:ext>
            </a:extLst>
          </p:cNvPr>
          <p:cNvSpPr>
            <a:spLocks noGrp="1"/>
          </p:cNvSpPr>
          <p:nvPr>
            <p:ph type="title"/>
          </p:nvPr>
        </p:nvSpPr>
        <p:spPr>
          <a:xfrm>
            <a:off x="609600" y="691288"/>
            <a:ext cx="10972800" cy="1066800"/>
          </a:xfrm>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Data Citation Architecture</a:t>
            </a:r>
          </a:p>
        </p:txBody>
      </p:sp>
      <p:sp>
        <p:nvSpPr>
          <p:cNvPr id="3" name="Slide Number Placeholder 2">
            <a:extLst>
              <a:ext uri="{FF2B5EF4-FFF2-40B4-BE49-F238E27FC236}">
                <a16:creationId xmlns:a16="http://schemas.microsoft.com/office/drawing/2014/main" id="{B4C715FC-293C-4D07-B9D4-091A1A088E7E}"/>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47</a:t>
            </a:fld>
            <a:endParaRPr lang="en-GB">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3667184-7006-F448-887B-23074DE71318}"/>
              </a:ext>
            </a:extLst>
          </p:cNvPr>
          <p:cNvSpPr/>
          <p:nvPr/>
        </p:nvSpPr>
        <p:spPr>
          <a:xfrm>
            <a:off x="137571" y="3342501"/>
            <a:ext cx="3464560" cy="707886"/>
          </a:xfrm>
          <a:prstGeom prst="rect">
            <a:avLst/>
          </a:prstGeom>
          <a:solidFill>
            <a:srgbClr val="FBFFC5"/>
          </a:solidFill>
          <a:ln>
            <a:solidFill>
              <a:schemeClr val="accent1"/>
            </a:solidFill>
          </a:ln>
        </p:spPr>
        <p:txBody>
          <a:bodyPr wrap="square">
            <a:spAutoFit/>
          </a:bodyPr>
          <a:lstStyle/>
          <a:p>
            <a:r>
              <a:rPr lang="en-US" sz="2000" b="1" dirty="0">
                <a:latin typeface="Arial" panose="020B0604020202020204" pitchFamily="34" charset="0"/>
                <a:ea typeface="Tahoma" panose="020B0604030504040204" pitchFamily="34" charset="0"/>
                <a:cs typeface="Arial" panose="020B0604020202020204" pitchFamily="34" charset="0"/>
              </a:rPr>
              <a:t>λ FID. V1(N, Ty) :- Family(FID, N, Ty), FID &lt;= 2</a:t>
            </a:r>
          </a:p>
        </p:txBody>
      </p:sp>
      <p:sp>
        <p:nvSpPr>
          <p:cNvPr id="7" name="Rectangle 6">
            <a:extLst>
              <a:ext uri="{FF2B5EF4-FFF2-40B4-BE49-F238E27FC236}">
                <a16:creationId xmlns:a16="http://schemas.microsoft.com/office/drawing/2014/main" id="{5D75CF2B-854B-034B-AA23-71AB7870CF2A}"/>
              </a:ext>
            </a:extLst>
          </p:cNvPr>
          <p:cNvSpPr/>
          <p:nvPr/>
        </p:nvSpPr>
        <p:spPr>
          <a:xfrm>
            <a:off x="381493" y="5842337"/>
            <a:ext cx="2999108" cy="1015663"/>
          </a:xfrm>
          <a:prstGeom prst="rect">
            <a:avLst/>
          </a:prstGeom>
          <a:solidFill>
            <a:schemeClr val="accent3">
              <a:lumMod val="20000"/>
              <a:lumOff val="80000"/>
            </a:schemeClr>
          </a:solidFill>
        </p:spPr>
        <p:txBody>
          <a:bodyPr wrap="square">
            <a:spAutoFit/>
          </a:bodyPr>
          <a:lstStyle/>
          <a:p>
            <a:r>
              <a:rPr lang="en-US" sz="2000" b="1" dirty="0">
                <a:solidFill>
                  <a:schemeClr val="accent1"/>
                </a:solidFill>
                <a:latin typeface="Arial" panose="020B0604020202020204" pitchFamily="34" charset="0"/>
                <a:ea typeface="Tahoma" panose="020B0604030504040204" pitchFamily="34" charset="0"/>
                <a:cs typeface="Arial" panose="020B0604020202020204" pitchFamily="34" charset="0"/>
              </a:rPr>
              <a:t>Joint use: Join</a:t>
            </a:r>
          </a:p>
          <a:p>
            <a:r>
              <a:rPr lang="en-US" sz="2000" b="1" dirty="0">
                <a:solidFill>
                  <a:schemeClr val="accent1"/>
                </a:solidFill>
                <a:latin typeface="Arial" panose="020B0604020202020204" pitchFamily="34" charset="0"/>
                <a:ea typeface="Tahoma" panose="020B0604030504040204" pitchFamily="34" charset="0"/>
                <a:cs typeface="Arial" panose="020B0604020202020204" pitchFamily="34" charset="0"/>
              </a:rPr>
              <a:t>Alternative use: Union</a:t>
            </a:r>
          </a:p>
          <a:p>
            <a:r>
              <a:rPr lang="en-US" sz="2000" b="1" dirty="0">
                <a:solidFill>
                  <a:schemeClr val="accent1"/>
                </a:solidFill>
                <a:latin typeface="Arial" panose="020B0604020202020204" pitchFamily="34" charset="0"/>
                <a:ea typeface="Tahoma" panose="020B0604030504040204" pitchFamily="34" charset="0"/>
                <a:cs typeface="Arial" panose="020B0604020202020204" pitchFamily="34" charset="0"/>
              </a:rPr>
              <a:t>Aggregated use</a:t>
            </a:r>
            <a:endParaRPr lang="en-US" sz="2400" b="1" dirty="0">
              <a:solidFill>
                <a:schemeClr val="accent1"/>
              </a:solidFill>
              <a:latin typeface="Arial" panose="020B0604020202020204" pitchFamily="34" charset="0"/>
              <a:ea typeface="Tahoma" panose="020B060403050404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999A433-54DF-FA4B-81A7-7A6B486B60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2117" y="1508214"/>
            <a:ext cx="10782300" cy="4978400"/>
          </a:xfrm>
          <a:prstGeom prst="rect">
            <a:avLst/>
          </a:prstGeom>
        </p:spPr>
      </p:pic>
    </p:spTree>
    <p:extLst>
      <p:ext uri="{BB962C8B-B14F-4D97-AF65-F5344CB8AC3E}">
        <p14:creationId xmlns:p14="http://schemas.microsoft.com/office/powerpoint/2010/main" val="2397134234"/>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3FDD1E-84C7-4541-ACF5-A1626A8839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2117" y="1508214"/>
            <a:ext cx="10782300" cy="4978400"/>
          </a:xfrm>
          <a:prstGeom prst="rect">
            <a:avLst/>
          </a:prstGeom>
        </p:spPr>
      </p:pic>
      <p:sp>
        <p:nvSpPr>
          <p:cNvPr id="2" name="Title 1" descr=" 2">
            <a:extLst>
              <a:ext uri="{FF2B5EF4-FFF2-40B4-BE49-F238E27FC236}">
                <a16:creationId xmlns:a16="http://schemas.microsoft.com/office/drawing/2014/main" id="{07C868F5-0ECA-414A-B545-503F1657C573}"/>
              </a:ext>
            </a:extLst>
          </p:cNvPr>
          <p:cNvSpPr>
            <a:spLocks noGrp="1"/>
          </p:cNvSpPr>
          <p:nvPr>
            <p:ph type="title"/>
          </p:nvPr>
        </p:nvSpPr>
        <p:spPr>
          <a:xfrm>
            <a:off x="609600" y="691288"/>
            <a:ext cx="10972800" cy="1066800"/>
          </a:xfrm>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Data Citation Architecture</a:t>
            </a:r>
          </a:p>
        </p:txBody>
      </p:sp>
      <p:sp>
        <p:nvSpPr>
          <p:cNvPr id="3" name="Slide Number Placeholder 2">
            <a:extLst>
              <a:ext uri="{FF2B5EF4-FFF2-40B4-BE49-F238E27FC236}">
                <a16:creationId xmlns:a16="http://schemas.microsoft.com/office/drawing/2014/main" id="{B4C715FC-293C-4D07-B9D4-091A1A088E7E}"/>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48</a:t>
            </a:fld>
            <a:endParaRPr lang="en-GB">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3667184-7006-F448-887B-23074DE71318}"/>
              </a:ext>
            </a:extLst>
          </p:cNvPr>
          <p:cNvSpPr/>
          <p:nvPr/>
        </p:nvSpPr>
        <p:spPr>
          <a:xfrm>
            <a:off x="137571" y="3342501"/>
            <a:ext cx="3464560" cy="707886"/>
          </a:xfrm>
          <a:prstGeom prst="rect">
            <a:avLst/>
          </a:prstGeom>
          <a:solidFill>
            <a:srgbClr val="FBFFC5"/>
          </a:solidFill>
          <a:ln>
            <a:solidFill>
              <a:schemeClr val="accent1"/>
            </a:solidFill>
          </a:ln>
        </p:spPr>
        <p:txBody>
          <a:bodyPr wrap="square">
            <a:spAutoFit/>
          </a:bodyPr>
          <a:lstStyle/>
          <a:p>
            <a:r>
              <a:rPr lang="en-US" sz="2000" b="1" dirty="0">
                <a:latin typeface="Arial" panose="020B0604020202020204" pitchFamily="34" charset="0"/>
                <a:ea typeface="Tahoma" panose="020B0604030504040204" pitchFamily="34" charset="0"/>
                <a:cs typeface="Arial" panose="020B0604020202020204" pitchFamily="34" charset="0"/>
              </a:rPr>
              <a:t>λ FID. V1(N, Ty) :- Family(FID, N, Ty), FID &lt;= 2</a:t>
            </a:r>
          </a:p>
        </p:txBody>
      </p:sp>
      <p:sp>
        <p:nvSpPr>
          <p:cNvPr id="7" name="Rectangle 6">
            <a:extLst>
              <a:ext uri="{FF2B5EF4-FFF2-40B4-BE49-F238E27FC236}">
                <a16:creationId xmlns:a16="http://schemas.microsoft.com/office/drawing/2014/main" id="{5D75CF2B-854B-034B-AA23-71AB7870CF2A}"/>
              </a:ext>
            </a:extLst>
          </p:cNvPr>
          <p:cNvSpPr/>
          <p:nvPr/>
        </p:nvSpPr>
        <p:spPr>
          <a:xfrm>
            <a:off x="381493" y="5842337"/>
            <a:ext cx="2999108" cy="1015663"/>
          </a:xfrm>
          <a:prstGeom prst="rect">
            <a:avLst/>
          </a:prstGeom>
          <a:solidFill>
            <a:schemeClr val="accent3">
              <a:lumMod val="20000"/>
              <a:lumOff val="80000"/>
            </a:schemeClr>
          </a:solidFill>
        </p:spPr>
        <p:txBody>
          <a:bodyPr wrap="square">
            <a:spAutoFit/>
          </a:bodyPr>
          <a:lstStyle/>
          <a:p>
            <a:r>
              <a:rPr lang="en-US" sz="2000" b="1" dirty="0">
                <a:solidFill>
                  <a:schemeClr val="accent1"/>
                </a:solidFill>
                <a:latin typeface="Arial" panose="020B0604020202020204" pitchFamily="34" charset="0"/>
                <a:ea typeface="Tahoma" panose="020B0604030504040204" pitchFamily="34" charset="0"/>
                <a:cs typeface="Arial" panose="020B0604020202020204" pitchFamily="34" charset="0"/>
              </a:rPr>
              <a:t>Joint use: Join</a:t>
            </a:r>
          </a:p>
          <a:p>
            <a:r>
              <a:rPr lang="en-US" sz="2000" b="1" dirty="0">
                <a:solidFill>
                  <a:schemeClr val="accent1"/>
                </a:solidFill>
                <a:latin typeface="Arial" panose="020B0604020202020204" pitchFamily="34" charset="0"/>
                <a:ea typeface="Tahoma" panose="020B0604030504040204" pitchFamily="34" charset="0"/>
                <a:cs typeface="Arial" panose="020B0604020202020204" pitchFamily="34" charset="0"/>
              </a:rPr>
              <a:t>Alternative use: Union</a:t>
            </a:r>
          </a:p>
          <a:p>
            <a:r>
              <a:rPr lang="en-US" sz="2000" b="1" dirty="0">
                <a:solidFill>
                  <a:schemeClr val="accent1"/>
                </a:solidFill>
                <a:latin typeface="Arial" panose="020B0604020202020204" pitchFamily="34" charset="0"/>
                <a:ea typeface="Tahoma" panose="020B0604030504040204" pitchFamily="34" charset="0"/>
                <a:cs typeface="Arial" panose="020B0604020202020204" pitchFamily="34" charset="0"/>
              </a:rPr>
              <a:t>Aggregated use</a:t>
            </a:r>
            <a:endParaRPr lang="en-US" sz="2400" b="1" dirty="0">
              <a:solidFill>
                <a:schemeClr val="accent1"/>
              </a:solidFill>
              <a:latin typeface="Arial" panose="020B0604020202020204" pitchFamily="34" charset="0"/>
              <a:ea typeface="Tahoma" panose="020B060403050404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8D640C1-DD8F-1F43-8133-38EDF9DBBAC1}"/>
              </a:ext>
            </a:extLst>
          </p:cNvPr>
          <p:cNvSpPr/>
          <p:nvPr/>
        </p:nvSpPr>
        <p:spPr>
          <a:xfrm>
            <a:off x="6227806" y="2634618"/>
            <a:ext cx="4217779" cy="707886"/>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7030A0"/>
                </a:solidFill>
                <a:latin typeface="Arial" panose="020B0604020202020204" pitchFamily="34" charset="0"/>
                <a:ea typeface="Tahoma" panose="020B0604030504040204" pitchFamily="34" charset="0"/>
                <a:cs typeface="Arial" panose="020B0604020202020204" pitchFamily="34" charset="0"/>
              </a:rPr>
              <a:t>Q(FID, N, Ty): - Family(FID, N, Ty), FID &lt;= 3</a:t>
            </a:r>
          </a:p>
        </p:txBody>
      </p:sp>
    </p:spTree>
    <p:extLst>
      <p:ext uri="{BB962C8B-B14F-4D97-AF65-F5344CB8AC3E}">
        <p14:creationId xmlns:p14="http://schemas.microsoft.com/office/powerpoint/2010/main" val="2321037754"/>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25037EB-3E99-7A4C-B9B2-BEE12CBB05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2117" y="1508214"/>
            <a:ext cx="10782300" cy="4978400"/>
          </a:xfrm>
          <a:prstGeom prst="rect">
            <a:avLst/>
          </a:prstGeom>
        </p:spPr>
      </p:pic>
      <p:sp>
        <p:nvSpPr>
          <p:cNvPr id="21" name="Rectangle 20">
            <a:extLst>
              <a:ext uri="{FF2B5EF4-FFF2-40B4-BE49-F238E27FC236}">
                <a16:creationId xmlns:a16="http://schemas.microsoft.com/office/drawing/2014/main" id="{674A83FF-033C-5343-8420-985DADAA527E}"/>
              </a:ext>
            </a:extLst>
          </p:cNvPr>
          <p:cNvSpPr/>
          <p:nvPr/>
        </p:nvSpPr>
        <p:spPr>
          <a:xfrm>
            <a:off x="6227806" y="2634618"/>
            <a:ext cx="4217779" cy="707886"/>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7030A0"/>
                </a:solidFill>
                <a:latin typeface="Arial" panose="020B0604020202020204" pitchFamily="34" charset="0"/>
                <a:ea typeface="Tahoma" panose="020B0604030504040204" pitchFamily="34" charset="0"/>
                <a:cs typeface="Arial" panose="020B0604020202020204" pitchFamily="34" charset="0"/>
              </a:rPr>
              <a:t>Q(FID, N, Ty): - Family(FID, N, Ty), FID &lt;= 3</a:t>
            </a:r>
          </a:p>
        </p:txBody>
      </p:sp>
      <p:sp>
        <p:nvSpPr>
          <p:cNvPr id="2" name="Title 1" descr=" 2">
            <a:extLst>
              <a:ext uri="{FF2B5EF4-FFF2-40B4-BE49-F238E27FC236}">
                <a16:creationId xmlns:a16="http://schemas.microsoft.com/office/drawing/2014/main" id="{07C868F5-0ECA-414A-B545-503F1657C573}"/>
              </a:ext>
            </a:extLst>
          </p:cNvPr>
          <p:cNvSpPr>
            <a:spLocks noGrp="1"/>
          </p:cNvSpPr>
          <p:nvPr>
            <p:ph type="title"/>
          </p:nvPr>
        </p:nvSpPr>
        <p:spPr>
          <a:xfrm>
            <a:off x="609600" y="691288"/>
            <a:ext cx="10972800" cy="1066800"/>
          </a:xfrm>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Data Citation Architecture</a:t>
            </a:r>
          </a:p>
        </p:txBody>
      </p:sp>
      <p:sp>
        <p:nvSpPr>
          <p:cNvPr id="3" name="Slide Number Placeholder 2">
            <a:extLst>
              <a:ext uri="{FF2B5EF4-FFF2-40B4-BE49-F238E27FC236}">
                <a16:creationId xmlns:a16="http://schemas.microsoft.com/office/drawing/2014/main" id="{B4C715FC-293C-4D07-B9D4-091A1A088E7E}"/>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49</a:t>
            </a:fld>
            <a:endParaRPr lang="en-GB">
              <a:latin typeface="Arial" panose="020B0604020202020204" pitchFamily="34" charset="0"/>
              <a:cs typeface="Arial" panose="020B0604020202020204" pitchFamily="34" charset="0"/>
            </a:endParaRPr>
          </a:p>
        </p:txBody>
      </p:sp>
      <p:graphicFrame>
        <p:nvGraphicFramePr>
          <p:cNvPr id="9" name="Table 8" descr=" 22">
            <a:extLst>
              <a:ext uri="{FF2B5EF4-FFF2-40B4-BE49-F238E27FC236}">
                <a16:creationId xmlns:a16="http://schemas.microsoft.com/office/drawing/2014/main" id="{92C53E55-5E37-4E4E-9301-50AB41ABDCFF}"/>
              </a:ext>
            </a:extLst>
          </p:cNvPr>
          <p:cNvGraphicFramePr>
            <a:graphicFrameLocks noGrp="1"/>
          </p:cNvGraphicFramePr>
          <p:nvPr>
            <p:extLst>
              <p:ext uri="{D42A27DB-BD31-4B8C-83A1-F6EECF244321}">
                <p14:modId xmlns:p14="http://schemas.microsoft.com/office/powerpoint/2010/main" val="563276769"/>
              </p:ext>
            </p:extLst>
          </p:nvPr>
        </p:nvGraphicFramePr>
        <p:xfrm>
          <a:off x="5796804" y="3665770"/>
          <a:ext cx="4218433" cy="1584960"/>
        </p:xfrm>
        <a:graphic>
          <a:graphicData uri="http://schemas.openxmlformats.org/drawingml/2006/table">
            <a:tbl>
              <a:tblPr firstRow="1" bandRow="1">
                <a:tableStyleId>{5C22544A-7EE6-4342-B048-85BDC9FD1C3A}</a:tableStyleId>
              </a:tblPr>
              <a:tblGrid>
                <a:gridCol w="802465">
                  <a:extLst>
                    <a:ext uri="{9D8B030D-6E8A-4147-A177-3AD203B41FA5}">
                      <a16:colId xmlns:a16="http://schemas.microsoft.com/office/drawing/2014/main" val="1632908889"/>
                    </a:ext>
                  </a:extLst>
                </a:gridCol>
                <a:gridCol w="1608682">
                  <a:extLst>
                    <a:ext uri="{9D8B030D-6E8A-4147-A177-3AD203B41FA5}">
                      <a16:colId xmlns:a16="http://schemas.microsoft.com/office/drawing/2014/main" val="3649343876"/>
                    </a:ext>
                  </a:extLst>
                </a:gridCol>
                <a:gridCol w="853992">
                  <a:extLst>
                    <a:ext uri="{9D8B030D-6E8A-4147-A177-3AD203B41FA5}">
                      <a16:colId xmlns:a16="http://schemas.microsoft.com/office/drawing/2014/main" val="1085307994"/>
                    </a:ext>
                  </a:extLst>
                </a:gridCol>
                <a:gridCol w="953294">
                  <a:extLst>
                    <a:ext uri="{9D8B030D-6E8A-4147-A177-3AD203B41FA5}">
                      <a16:colId xmlns:a16="http://schemas.microsoft.com/office/drawing/2014/main" val="676651244"/>
                    </a:ext>
                  </a:extLst>
                </a:gridCol>
              </a:tblGrid>
              <a:tr h="251316">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FID</a:t>
                      </a: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N</a:t>
                      </a: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Ty</a:t>
                      </a:r>
                    </a:p>
                  </a:txBody>
                  <a:tcPr/>
                </a:tc>
                <a:tc>
                  <a:txBody>
                    <a:bodyPr/>
                    <a:lstStyle/>
                    <a:p>
                      <a:pPr algn="ctr"/>
                      <a:endPar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629673992"/>
                  </a:ext>
                </a:extLst>
              </a:tr>
              <a:tr h="206561">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1</a:t>
                      </a:r>
                    </a:p>
                  </a:txBody>
                  <a:tcPr/>
                </a:tc>
                <a:tc>
                  <a:txBody>
                    <a:bodyPr/>
                    <a:lstStyle/>
                    <a:p>
                      <a:pPr algn="ctr"/>
                      <a:r>
                        <a:rPr lang="en-US" sz="2000" b="1" i="0" kern="1200" dirty="0">
                          <a:solidFill>
                            <a:schemeClr val="dk1"/>
                          </a:solidFill>
                          <a:effectLst/>
                          <a:latin typeface="Arial" panose="020B0604020202020204" pitchFamily="34" charset="0"/>
                          <a:ea typeface="Tahoma" panose="020B0604030504040204" pitchFamily="34" charset="0"/>
                          <a:cs typeface="Arial" panose="020B0604020202020204" pitchFamily="34" charset="0"/>
                        </a:rPr>
                        <a:t>5-HT</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i="0" dirty="0">
                          <a:solidFill>
                            <a:schemeClr val="tx1"/>
                          </a:solidFill>
                          <a:latin typeface="Arial" panose="020B0604020202020204" pitchFamily="34" charset="0"/>
                          <a:ea typeface="Tahoma" panose="020B0604030504040204" pitchFamily="34" charset="0"/>
                          <a:cs typeface="Arial" panose="020B0604020202020204" pitchFamily="34" charset="0"/>
                        </a:rPr>
                        <a:t>V1(1)</a:t>
                      </a:r>
                    </a:p>
                  </a:txBody>
                  <a:tcPr/>
                </a:tc>
                <a:extLst>
                  <a:ext uri="{0D108BD9-81ED-4DB2-BD59-A6C34878D82A}">
                    <a16:rowId xmlns:a16="http://schemas.microsoft.com/office/drawing/2014/main" val="1123795564"/>
                  </a:ext>
                </a:extLst>
              </a:tr>
              <a:tr h="206561">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2</a:t>
                      </a:r>
                    </a:p>
                  </a:txBody>
                  <a:tcPr/>
                </a:tc>
                <a:tc>
                  <a:txBody>
                    <a:bodyPr/>
                    <a:lstStyle/>
                    <a:p>
                      <a:pPr algn="ctr"/>
                      <a:r>
                        <a:rPr lang="en-US" sz="2000" b="1" i="0" kern="1200" dirty="0">
                          <a:solidFill>
                            <a:schemeClr val="dk1"/>
                          </a:solidFill>
                          <a:effectLst/>
                          <a:latin typeface="Arial" panose="020B0604020202020204" pitchFamily="34" charset="0"/>
                          <a:ea typeface="Tahoma" panose="020B0604030504040204" pitchFamily="34" charset="0"/>
                          <a:cs typeface="Arial" panose="020B0604020202020204" pitchFamily="34" charset="0"/>
                        </a:rPr>
                        <a:t>muscarinic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vgic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i="0" dirty="0">
                          <a:solidFill>
                            <a:schemeClr val="tx1"/>
                          </a:solidFill>
                          <a:latin typeface="Arial" panose="020B0604020202020204" pitchFamily="34" charset="0"/>
                          <a:ea typeface="Tahoma" panose="020B0604030504040204" pitchFamily="34" charset="0"/>
                          <a:cs typeface="Arial" panose="020B0604020202020204" pitchFamily="34" charset="0"/>
                        </a:rPr>
                        <a:t>V1(2)</a:t>
                      </a:r>
                    </a:p>
                  </a:txBody>
                  <a:tcPr/>
                </a:tc>
                <a:extLst>
                  <a:ext uri="{0D108BD9-81ED-4DB2-BD59-A6C34878D82A}">
                    <a16:rowId xmlns:a16="http://schemas.microsoft.com/office/drawing/2014/main" val="1950750703"/>
                  </a:ext>
                </a:extLst>
              </a:tr>
              <a:tr h="206561">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3</a:t>
                      </a:r>
                    </a:p>
                  </a:txBody>
                  <a:tcPr/>
                </a:tc>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Adenosine </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endParaRPr lang="en-US" sz="2000" b="1" i="0" dirty="0">
                        <a:solidFill>
                          <a:schemeClr val="tx1"/>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383854786"/>
                  </a:ext>
                </a:extLst>
              </a:tr>
            </a:tbl>
          </a:graphicData>
        </a:graphic>
      </p:graphicFrame>
      <p:sp>
        <p:nvSpPr>
          <p:cNvPr id="15" name="Slide Number Placeholder 2">
            <a:extLst>
              <a:ext uri="{FF2B5EF4-FFF2-40B4-BE49-F238E27FC236}">
                <a16:creationId xmlns:a16="http://schemas.microsoft.com/office/drawing/2014/main" id="{A84E992B-562B-844C-AD61-375ECBE62701}"/>
              </a:ext>
            </a:extLst>
          </p:cNvPr>
          <p:cNvSpPr txBox="1">
            <a:spLocks/>
          </p:cNvSpPr>
          <p:nvPr/>
        </p:nvSpPr>
        <p:spPr>
          <a:xfrm>
            <a:off x="10951861" y="6466283"/>
            <a:ext cx="551167" cy="365125"/>
          </a:xfrm>
          <a:prstGeom prst="rect">
            <a:avLst/>
          </a:prstGeom>
        </p:spPr>
        <p:txBody>
          <a:bodyPr vert="horz" lIns="91440" tIns="45720" rIns="91440" bIns="45720" rtlCol="0" anchor="ctr"/>
          <a:lstStyle>
            <a:defPPr>
              <a:defRPr lang="en-US"/>
            </a:defPPr>
            <a:lvl1pPr marL="0" algn="r" defTabSz="914400" rtl="0" eaLnBrk="1" latinLnBrk="0" hangingPunct="1">
              <a:defRPr sz="96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072F42-4DFA-4725-86F9-7594E4AB4EB5}" type="slidenum">
              <a:rPr lang="en-GB" smtClean="0">
                <a:latin typeface="Arial" panose="020B0604020202020204" pitchFamily="34" charset="0"/>
                <a:cs typeface="Arial" panose="020B0604020202020204" pitchFamily="34" charset="0"/>
              </a:rPr>
              <a:pPr/>
              <a:t>49</a:t>
            </a:fld>
            <a:endParaRPr lang="en-GB">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D8F925C8-8EBA-4849-A3B2-E52109C10AA4}"/>
              </a:ext>
            </a:extLst>
          </p:cNvPr>
          <p:cNvSpPr/>
          <p:nvPr/>
        </p:nvSpPr>
        <p:spPr>
          <a:xfrm>
            <a:off x="137571" y="3342501"/>
            <a:ext cx="3464560" cy="707886"/>
          </a:xfrm>
          <a:prstGeom prst="rect">
            <a:avLst/>
          </a:prstGeom>
          <a:solidFill>
            <a:srgbClr val="FBFFC5"/>
          </a:solidFill>
          <a:ln>
            <a:solidFill>
              <a:schemeClr val="accent1"/>
            </a:solidFill>
          </a:ln>
        </p:spPr>
        <p:txBody>
          <a:bodyPr wrap="square">
            <a:spAutoFit/>
          </a:bodyPr>
          <a:lstStyle/>
          <a:p>
            <a:r>
              <a:rPr lang="en-US" sz="2000" b="1" dirty="0">
                <a:latin typeface="Arial" panose="020B0604020202020204" pitchFamily="34" charset="0"/>
                <a:ea typeface="Tahoma" panose="020B0604030504040204" pitchFamily="34" charset="0"/>
                <a:cs typeface="Arial" panose="020B0604020202020204" pitchFamily="34" charset="0"/>
              </a:rPr>
              <a:t>λ FID. V1(N, Ty) :- Family(FID, N, Ty), FID &lt;= 2</a:t>
            </a:r>
          </a:p>
        </p:txBody>
      </p:sp>
      <p:sp>
        <p:nvSpPr>
          <p:cNvPr id="17" name="Rectangle 16">
            <a:extLst>
              <a:ext uri="{FF2B5EF4-FFF2-40B4-BE49-F238E27FC236}">
                <a16:creationId xmlns:a16="http://schemas.microsoft.com/office/drawing/2014/main" id="{3C94DD61-9714-D849-AE64-B2A4280D3D4E}"/>
              </a:ext>
            </a:extLst>
          </p:cNvPr>
          <p:cNvSpPr/>
          <p:nvPr/>
        </p:nvSpPr>
        <p:spPr>
          <a:xfrm>
            <a:off x="381493" y="5842337"/>
            <a:ext cx="2999108" cy="1015663"/>
          </a:xfrm>
          <a:prstGeom prst="rect">
            <a:avLst/>
          </a:prstGeom>
          <a:solidFill>
            <a:schemeClr val="accent3">
              <a:lumMod val="20000"/>
              <a:lumOff val="80000"/>
            </a:schemeClr>
          </a:solidFill>
        </p:spPr>
        <p:txBody>
          <a:bodyPr wrap="square">
            <a:spAutoFit/>
          </a:bodyPr>
          <a:lstStyle/>
          <a:p>
            <a:r>
              <a:rPr lang="en-US" sz="2000" b="1" dirty="0">
                <a:solidFill>
                  <a:schemeClr val="accent1"/>
                </a:solidFill>
                <a:latin typeface="Arial" panose="020B0604020202020204" pitchFamily="34" charset="0"/>
                <a:ea typeface="Tahoma" panose="020B0604030504040204" pitchFamily="34" charset="0"/>
                <a:cs typeface="Arial" panose="020B0604020202020204" pitchFamily="34" charset="0"/>
              </a:rPr>
              <a:t>Joint use: Join</a:t>
            </a:r>
          </a:p>
          <a:p>
            <a:r>
              <a:rPr lang="en-US" sz="2000" b="1" dirty="0">
                <a:solidFill>
                  <a:schemeClr val="accent1"/>
                </a:solidFill>
                <a:latin typeface="Arial" panose="020B0604020202020204" pitchFamily="34" charset="0"/>
                <a:ea typeface="Tahoma" panose="020B0604030504040204" pitchFamily="34" charset="0"/>
                <a:cs typeface="Arial" panose="020B0604020202020204" pitchFamily="34" charset="0"/>
              </a:rPr>
              <a:t>Alternative use: Union</a:t>
            </a:r>
          </a:p>
          <a:p>
            <a:r>
              <a:rPr lang="en-US" sz="2000" b="1" dirty="0">
                <a:solidFill>
                  <a:schemeClr val="accent1"/>
                </a:solidFill>
                <a:latin typeface="Arial" panose="020B0604020202020204" pitchFamily="34" charset="0"/>
                <a:ea typeface="Tahoma" panose="020B0604030504040204" pitchFamily="34" charset="0"/>
                <a:cs typeface="Arial" panose="020B0604020202020204" pitchFamily="34" charset="0"/>
              </a:rPr>
              <a:t>Aggregated use</a:t>
            </a:r>
            <a:endParaRPr lang="en-US" sz="2400" b="1" dirty="0">
              <a:solidFill>
                <a:schemeClr val="accent1"/>
              </a:solidFill>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3280850571"/>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793F9-1103-4218-8702-49CA5E95E6A1}"/>
              </a:ext>
            </a:extLst>
          </p:cNvPr>
          <p:cNvSpPr>
            <a:spLocks noGrp="1"/>
          </p:cNvSpPr>
          <p:nvPr>
            <p:ph type="title"/>
          </p:nvPr>
        </p:nvSpPr>
        <p:spPr>
          <a:xfrm>
            <a:off x="1493517" y="81258"/>
            <a:ext cx="10221184" cy="1307706"/>
          </a:xfrm>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Traditional citations</a:t>
            </a:r>
          </a:p>
        </p:txBody>
      </p:sp>
      <p:sp>
        <p:nvSpPr>
          <p:cNvPr id="3" name="Content Placeholder 2">
            <a:extLst>
              <a:ext uri="{FF2B5EF4-FFF2-40B4-BE49-F238E27FC236}">
                <a16:creationId xmlns:a16="http://schemas.microsoft.com/office/drawing/2014/main" id="{05CC9551-E507-4A3E-BCC4-A6C31CDC7C4A}"/>
              </a:ext>
            </a:extLst>
          </p:cNvPr>
          <p:cNvSpPr>
            <a:spLocks noGrp="1"/>
          </p:cNvSpPr>
          <p:nvPr>
            <p:ph idx="1"/>
          </p:nvPr>
        </p:nvSpPr>
        <p:spPr>
          <a:xfrm>
            <a:off x="1695988" y="2108179"/>
            <a:ext cx="10018713" cy="4515205"/>
          </a:xfrm>
        </p:spPr>
        <p:txBody>
          <a:bodyPr>
            <a:normAutofit/>
          </a:bodyPr>
          <a:lstStyle/>
          <a:p>
            <a:r>
              <a:rPr lang="en-US" sz="2400" dirty="0">
                <a:latin typeface="Arial" panose="020B0604020202020204" pitchFamily="34" charset="0"/>
                <a:ea typeface="Tahoma" panose="020B0604030504040204" pitchFamily="34" charset="0"/>
                <a:cs typeface="Arial" panose="020B0604020202020204" pitchFamily="34" charset="0"/>
              </a:rPr>
              <a:t>Traditional citations:</a:t>
            </a:r>
          </a:p>
          <a:p>
            <a:pPr lvl="1"/>
            <a:r>
              <a:rPr lang="en-US" sz="2100" dirty="0">
                <a:latin typeface="Arial" panose="020B0604020202020204" pitchFamily="34" charset="0"/>
                <a:ea typeface="Tahoma" panose="020B0604030504040204" pitchFamily="34" charset="0"/>
                <a:cs typeface="Arial" panose="020B0604020202020204" pitchFamily="34" charset="0"/>
              </a:rPr>
              <a:t>Composed of “snippets” of information: authors, title, date, etc. </a:t>
            </a:r>
          </a:p>
          <a:p>
            <a:pPr lvl="1"/>
            <a:r>
              <a:rPr lang="en-US" sz="2000" dirty="0">
                <a:latin typeface="Arial" panose="020B0604020202020204" pitchFamily="34" charset="0"/>
                <a:ea typeface="Tahoma" panose="020B0604030504040204" pitchFamily="34" charset="0"/>
                <a:cs typeface="Arial" panose="020B0604020202020204" pitchFamily="34" charset="0"/>
              </a:rPr>
              <a:t>Used to recognize authors’ work</a:t>
            </a:r>
          </a:p>
          <a:p>
            <a:r>
              <a:rPr lang="en-US" sz="2400" dirty="0">
                <a:latin typeface="Arial" panose="020B0604020202020204" pitchFamily="34" charset="0"/>
                <a:ea typeface="Tahoma" panose="020B0604030504040204" pitchFamily="34" charset="0"/>
                <a:cs typeface="Arial" panose="020B0604020202020204" pitchFamily="34" charset="0"/>
              </a:rPr>
              <a:t>Why current citations in scientific databases are not enough:</a:t>
            </a:r>
          </a:p>
          <a:p>
            <a:pPr lvl="1"/>
            <a:r>
              <a:rPr lang="en-US" sz="2000" dirty="0">
                <a:latin typeface="Arial" panose="020B0604020202020204" pitchFamily="34" charset="0"/>
                <a:ea typeface="Tahoma" panose="020B0604030504040204" pitchFamily="34" charset="0"/>
                <a:cs typeface="Arial" panose="020B0604020202020204" pitchFamily="34" charset="0"/>
              </a:rPr>
              <a:t>Only database owner and main curators are mentioned</a:t>
            </a:r>
          </a:p>
          <a:p>
            <a:pPr lvl="1"/>
            <a:r>
              <a:rPr lang="en-US" sz="2000" dirty="0">
                <a:latin typeface="Arial" panose="020B0604020202020204" pitchFamily="34" charset="0"/>
                <a:ea typeface="Tahoma" panose="020B0604030504040204" pitchFamily="34" charset="0"/>
                <a:cs typeface="Arial" panose="020B0604020202020204" pitchFamily="34" charset="0"/>
              </a:rPr>
              <a:t>Citation depends on the data retrieved by a query</a:t>
            </a:r>
          </a:p>
        </p:txBody>
      </p:sp>
      <p:sp>
        <p:nvSpPr>
          <p:cNvPr id="4" name="Slide Number Placeholder 3">
            <a:extLst>
              <a:ext uri="{FF2B5EF4-FFF2-40B4-BE49-F238E27FC236}">
                <a16:creationId xmlns:a16="http://schemas.microsoft.com/office/drawing/2014/main" id="{13A73C6C-D0DC-403A-B633-593E57527577}"/>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5</a:t>
            </a:fld>
            <a:endParaRPr lang="en-GB">
              <a:latin typeface="Arial" panose="020B0604020202020204" pitchFamily="34" charset="0"/>
              <a:cs typeface="Arial" panose="020B0604020202020204" pitchFamily="34" charset="0"/>
            </a:endParaRPr>
          </a:p>
        </p:txBody>
      </p:sp>
      <p:sp>
        <p:nvSpPr>
          <p:cNvPr id="5" name="TextBox 4"/>
          <p:cNvSpPr txBox="1"/>
          <p:nvPr/>
        </p:nvSpPr>
        <p:spPr>
          <a:xfrm>
            <a:off x="2246887" y="1161491"/>
            <a:ext cx="8714443" cy="1477328"/>
          </a:xfrm>
          <a:prstGeom prst="rect">
            <a:avLst/>
          </a:prstGeom>
          <a:solidFill>
            <a:schemeClr val="bg1"/>
          </a:solidFill>
          <a:ln w="28575">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lvl="1"/>
            <a:r>
              <a:rPr lang="en-US" dirty="0" err="1">
                <a:solidFill>
                  <a:srgbClr val="0CB458"/>
                </a:solidFill>
                <a:latin typeface="Arial" panose="020B0604020202020204" pitchFamily="34" charset="0"/>
                <a:cs typeface="Arial" panose="020B0604020202020204" pitchFamily="34" charset="0"/>
              </a:rPr>
              <a:t>Southan</a:t>
            </a:r>
            <a:r>
              <a:rPr lang="en-US" dirty="0">
                <a:solidFill>
                  <a:srgbClr val="0CB458"/>
                </a:solidFill>
                <a:latin typeface="Arial" panose="020B0604020202020204" pitchFamily="34" charset="0"/>
                <a:cs typeface="Arial" panose="020B0604020202020204" pitchFamily="34" charset="0"/>
              </a:rPr>
              <a:t>, Christopher, Joanna L. Sharman, Helen E. Benson, Elena </a:t>
            </a:r>
            <a:r>
              <a:rPr lang="en-US" dirty="0" err="1">
                <a:solidFill>
                  <a:srgbClr val="0CB458"/>
                </a:solidFill>
                <a:latin typeface="Arial" panose="020B0604020202020204" pitchFamily="34" charset="0"/>
                <a:cs typeface="Arial" panose="020B0604020202020204" pitchFamily="34" charset="0"/>
              </a:rPr>
              <a:t>Faccenda</a:t>
            </a:r>
            <a:r>
              <a:rPr lang="en-US" dirty="0">
                <a:solidFill>
                  <a:srgbClr val="0CB458"/>
                </a:solidFill>
                <a:latin typeface="Arial" panose="020B0604020202020204" pitchFamily="34" charset="0"/>
                <a:cs typeface="Arial" panose="020B0604020202020204" pitchFamily="34" charset="0"/>
              </a:rPr>
              <a:t>, Adam J. Pawson, Stephen PH Alexander, O. Peter </a:t>
            </a:r>
            <a:r>
              <a:rPr lang="en-US" dirty="0" err="1">
                <a:solidFill>
                  <a:srgbClr val="0CB458"/>
                </a:solidFill>
                <a:latin typeface="Arial" panose="020B0604020202020204" pitchFamily="34" charset="0"/>
                <a:cs typeface="Arial" panose="020B0604020202020204" pitchFamily="34" charset="0"/>
              </a:rPr>
              <a:t>Buneman</a:t>
            </a:r>
            <a:r>
              <a:rPr lang="en-US" dirty="0">
                <a:solidFill>
                  <a:srgbClr val="0CB458"/>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et al. "</a:t>
            </a:r>
            <a:r>
              <a:rPr lang="en-US" dirty="0">
                <a:solidFill>
                  <a:srgbClr val="7030A0"/>
                </a:solidFill>
                <a:latin typeface="Arial" panose="020B0604020202020204" pitchFamily="34" charset="0"/>
                <a:cs typeface="Arial" panose="020B0604020202020204" pitchFamily="34" charset="0"/>
              </a:rPr>
              <a:t>The IUPHAR/BPS Guide to PHARMACOLOGY in 2016: towards curated quantitative interactions between 1300 protein targets and 6000 ligands</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Nucleic acids research</a:t>
            </a:r>
            <a:r>
              <a:rPr lang="en-US" dirty="0">
                <a:latin typeface="Arial" panose="020B0604020202020204" pitchFamily="34" charset="0"/>
                <a:cs typeface="Arial" panose="020B0604020202020204" pitchFamily="34" charset="0"/>
              </a:rPr>
              <a:t> 44, no. D1 (2015): D1054-D1068.</a:t>
            </a:r>
            <a:endParaRPr lang="en-US" dirty="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18077021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507B273-C303-5E48-850D-41AA0A3FE3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2117" y="1508214"/>
            <a:ext cx="10782300" cy="4978400"/>
          </a:xfrm>
          <a:prstGeom prst="rect">
            <a:avLst/>
          </a:prstGeom>
        </p:spPr>
      </p:pic>
      <p:sp>
        <p:nvSpPr>
          <p:cNvPr id="17" name="Rectangle 16">
            <a:extLst>
              <a:ext uri="{FF2B5EF4-FFF2-40B4-BE49-F238E27FC236}">
                <a16:creationId xmlns:a16="http://schemas.microsoft.com/office/drawing/2014/main" id="{5F69DDBD-745F-D54D-8CAC-81C713D7DEB7}"/>
              </a:ext>
            </a:extLst>
          </p:cNvPr>
          <p:cNvSpPr/>
          <p:nvPr/>
        </p:nvSpPr>
        <p:spPr>
          <a:xfrm>
            <a:off x="6227806" y="2634618"/>
            <a:ext cx="4217779" cy="707886"/>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7030A0"/>
                </a:solidFill>
                <a:latin typeface="Arial" panose="020B0604020202020204" pitchFamily="34" charset="0"/>
                <a:ea typeface="Tahoma" panose="020B0604030504040204" pitchFamily="34" charset="0"/>
                <a:cs typeface="Arial" panose="020B0604020202020204" pitchFamily="34" charset="0"/>
              </a:rPr>
              <a:t>Q(FID, N, Ty): - Family(FID, N, Ty), FID &lt;= 3</a:t>
            </a:r>
          </a:p>
        </p:txBody>
      </p:sp>
      <p:sp>
        <p:nvSpPr>
          <p:cNvPr id="2" name="Title 1" descr=" 2">
            <a:extLst>
              <a:ext uri="{FF2B5EF4-FFF2-40B4-BE49-F238E27FC236}">
                <a16:creationId xmlns:a16="http://schemas.microsoft.com/office/drawing/2014/main" id="{07C868F5-0ECA-414A-B545-503F1657C573}"/>
              </a:ext>
            </a:extLst>
          </p:cNvPr>
          <p:cNvSpPr>
            <a:spLocks noGrp="1"/>
          </p:cNvSpPr>
          <p:nvPr>
            <p:ph type="title"/>
          </p:nvPr>
        </p:nvSpPr>
        <p:spPr>
          <a:xfrm>
            <a:off x="609600" y="691288"/>
            <a:ext cx="10972800" cy="1066800"/>
          </a:xfrm>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Data Citation Architecture</a:t>
            </a:r>
          </a:p>
        </p:txBody>
      </p:sp>
      <p:sp>
        <p:nvSpPr>
          <p:cNvPr id="3" name="Slide Number Placeholder 2">
            <a:extLst>
              <a:ext uri="{FF2B5EF4-FFF2-40B4-BE49-F238E27FC236}">
                <a16:creationId xmlns:a16="http://schemas.microsoft.com/office/drawing/2014/main" id="{B4C715FC-293C-4D07-B9D4-091A1A088E7E}"/>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50</a:t>
            </a:fld>
            <a:endParaRPr lang="en-GB">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3667184-7006-F448-887B-23074DE71318}"/>
              </a:ext>
            </a:extLst>
          </p:cNvPr>
          <p:cNvSpPr/>
          <p:nvPr/>
        </p:nvSpPr>
        <p:spPr>
          <a:xfrm>
            <a:off x="137571" y="3342501"/>
            <a:ext cx="3464560" cy="707886"/>
          </a:xfrm>
          <a:prstGeom prst="rect">
            <a:avLst/>
          </a:prstGeom>
          <a:solidFill>
            <a:srgbClr val="FBFFC5"/>
          </a:solidFill>
          <a:ln>
            <a:solidFill>
              <a:schemeClr val="accent1"/>
            </a:solidFill>
          </a:ln>
        </p:spPr>
        <p:txBody>
          <a:bodyPr wrap="square">
            <a:spAutoFit/>
          </a:bodyPr>
          <a:lstStyle/>
          <a:p>
            <a:r>
              <a:rPr lang="en-US" sz="2000" b="1" dirty="0">
                <a:latin typeface="Arial" panose="020B0604020202020204" pitchFamily="34" charset="0"/>
                <a:ea typeface="Tahoma" panose="020B0604030504040204" pitchFamily="34" charset="0"/>
                <a:cs typeface="Arial" panose="020B0604020202020204" pitchFamily="34" charset="0"/>
              </a:rPr>
              <a:t>λ FID. V1(N, Ty) :- Family(FID, N, Ty), FID &lt;= 2</a:t>
            </a:r>
          </a:p>
        </p:txBody>
      </p:sp>
      <p:sp>
        <p:nvSpPr>
          <p:cNvPr id="7" name="Rectangle 6">
            <a:extLst>
              <a:ext uri="{FF2B5EF4-FFF2-40B4-BE49-F238E27FC236}">
                <a16:creationId xmlns:a16="http://schemas.microsoft.com/office/drawing/2014/main" id="{5D75CF2B-854B-034B-AA23-71AB7870CF2A}"/>
              </a:ext>
            </a:extLst>
          </p:cNvPr>
          <p:cNvSpPr/>
          <p:nvPr/>
        </p:nvSpPr>
        <p:spPr>
          <a:xfrm>
            <a:off x="381493" y="5842337"/>
            <a:ext cx="2999108" cy="1015663"/>
          </a:xfrm>
          <a:prstGeom prst="rect">
            <a:avLst/>
          </a:prstGeom>
          <a:solidFill>
            <a:schemeClr val="accent3">
              <a:lumMod val="20000"/>
              <a:lumOff val="80000"/>
            </a:schemeClr>
          </a:solidFill>
        </p:spPr>
        <p:txBody>
          <a:bodyPr wrap="square">
            <a:spAutoFit/>
          </a:bodyPr>
          <a:lstStyle/>
          <a:p>
            <a:r>
              <a:rPr lang="en-US" sz="2000" b="1" dirty="0">
                <a:solidFill>
                  <a:schemeClr val="accent1"/>
                </a:solidFill>
                <a:latin typeface="Arial" panose="020B0604020202020204" pitchFamily="34" charset="0"/>
                <a:ea typeface="Tahoma" panose="020B0604030504040204" pitchFamily="34" charset="0"/>
                <a:cs typeface="Arial" panose="020B0604020202020204" pitchFamily="34" charset="0"/>
              </a:rPr>
              <a:t>Joint use: Join</a:t>
            </a:r>
          </a:p>
          <a:p>
            <a:r>
              <a:rPr lang="en-US" sz="2000" b="1" dirty="0">
                <a:solidFill>
                  <a:schemeClr val="accent1"/>
                </a:solidFill>
                <a:latin typeface="Arial" panose="020B0604020202020204" pitchFamily="34" charset="0"/>
                <a:ea typeface="Tahoma" panose="020B0604030504040204" pitchFamily="34" charset="0"/>
                <a:cs typeface="Arial" panose="020B0604020202020204" pitchFamily="34" charset="0"/>
              </a:rPr>
              <a:t>Alternative use: Union</a:t>
            </a:r>
          </a:p>
          <a:p>
            <a:r>
              <a:rPr lang="en-US" sz="2000" b="1" dirty="0">
                <a:solidFill>
                  <a:schemeClr val="accent1"/>
                </a:solidFill>
                <a:latin typeface="Arial" panose="020B0604020202020204" pitchFamily="34" charset="0"/>
                <a:ea typeface="Tahoma" panose="020B0604030504040204" pitchFamily="34" charset="0"/>
                <a:cs typeface="Arial" panose="020B0604020202020204" pitchFamily="34" charset="0"/>
              </a:rPr>
              <a:t>Aggregated use</a:t>
            </a:r>
            <a:endParaRPr lang="en-US" sz="2400" b="1" dirty="0">
              <a:solidFill>
                <a:schemeClr val="accent1"/>
              </a:solidFill>
              <a:latin typeface="Arial" panose="020B0604020202020204" pitchFamily="34" charset="0"/>
              <a:ea typeface="Tahoma" panose="020B0604030504040204" pitchFamily="34" charset="0"/>
              <a:cs typeface="Arial" panose="020B0604020202020204" pitchFamily="34" charset="0"/>
            </a:endParaRPr>
          </a:p>
        </p:txBody>
      </p:sp>
      <p:graphicFrame>
        <p:nvGraphicFramePr>
          <p:cNvPr id="9" name="Table 8" descr=" 22">
            <a:extLst>
              <a:ext uri="{FF2B5EF4-FFF2-40B4-BE49-F238E27FC236}">
                <a16:creationId xmlns:a16="http://schemas.microsoft.com/office/drawing/2014/main" id="{92C53E55-5E37-4E4E-9301-50AB41ABDCFF}"/>
              </a:ext>
            </a:extLst>
          </p:cNvPr>
          <p:cNvGraphicFramePr>
            <a:graphicFrameLocks noGrp="1"/>
          </p:cNvGraphicFramePr>
          <p:nvPr>
            <p:extLst>
              <p:ext uri="{D42A27DB-BD31-4B8C-83A1-F6EECF244321}">
                <p14:modId xmlns:p14="http://schemas.microsoft.com/office/powerpoint/2010/main" val="1818415438"/>
              </p:ext>
            </p:extLst>
          </p:nvPr>
        </p:nvGraphicFramePr>
        <p:xfrm>
          <a:off x="5784446" y="3665770"/>
          <a:ext cx="4218433" cy="1584960"/>
        </p:xfrm>
        <a:graphic>
          <a:graphicData uri="http://schemas.openxmlformats.org/drawingml/2006/table">
            <a:tbl>
              <a:tblPr firstRow="1" bandRow="1">
                <a:tableStyleId>{5C22544A-7EE6-4342-B048-85BDC9FD1C3A}</a:tableStyleId>
              </a:tblPr>
              <a:tblGrid>
                <a:gridCol w="802465">
                  <a:extLst>
                    <a:ext uri="{9D8B030D-6E8A-4147-A177-3AD203B41FA5}">
                      <a16:colId xmlns:a16="http://schemas.microsoft.com/office/drawing/2014/main" val="1632908889"/>
                    </a:ext>
                  </a:extLst>
                </a:gridCol>
                <a:gridCol w="1608682">
                  <a:extLst>
                    <a:ext uri="{9D8B030D-6E8A-4147-A177-3AD203B41FA5}">
                      <a16:colId xmlns:a16="http://schemas.microsoft.com/office/drawing/2014/main" val="3649343876"/>
                    </a:ext>
                  </a:extLst>
                </a:gridCol>
                <a:gridCol w="853992">
                  <a:extLst>
                    <a:ext uri="{9D8B030D-6E8A-4147-A177-3AD203B41FA5}">
                      <a16:colId xmlns:a16="http://schemas.microsoft.com/office/drawing/2014/main" val="1085307994"/>
                    </a:ext>
                  </a:extLst>
                </a:gridCol>
                <a:gridCol w="953294">
                  <a:extLst>
                    <a:ext uri="{9D8B030D-6E8A-4147-A177-3AD203B41FA5}">
                      <a16:colId xmlns:a16="http://schemas.microsoft.com/office/drawing/2014/main" val="676651244"/>
                    </a:ext>
                  </a:extLst>
                </a:gridCol>
              </a:tblGrid>
              <a:tr h="251316">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FID</a:t>
                      </a: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N</a:t>
                      </a: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Ty</a:t>
                      </a:r>
                    </a:p>
                  </a:txBody>
                  <a:tcPr/>
                </a:tc>
                <a:tc>
                  <a:txBody>
                    <a:bodyPr/>
                    <a:lstStyle/>
                    <a:p>
                      <a:pPr algn="ctr"/>
                      <a:endPar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629673992"/>
                  </a:ext>
                </a:extLst>
              </a:tr>
              <a:tr h="206561">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1</a:t>
                      </a:r>
                    </a:p>
                  </a:txBody>
                  <a:tcPr/>
                </a:tc>
                <a:tc>
                  <a:txBody>
                    <a:bodyPr/>
                    <a:lstStyle/>
                    <a:p>
                      <a:pPr algn="ctr"/>
                      <a:r>
                        <a:rPr lang="en-US" sz="2000" b="1" i="0" kern="1200" dirty="0">
                          <a:solidFill>
                            <a:schemeClr val="dk1"/>
                          </a:solidFill>
                          <a:effectLst/>
                          <a:latin typeface="Arial" panose="020B0604020202020204" pitchFamily="34" charset="0"/>
                          <a:ea typeface="Tahoma" panose="020B0604030504040204" pitchFamily="34" charset="0"/>
                          <a:cs typeface="Arial" panose="020B0604020202020204" pitchFamily="34" charset="0"/>
                        </a:rPr>
                        <a:t>5-HT</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i="0" dirty="0">
                          <a:solidFill>
                            <a:schemeClr val="tx1"/>
                          </a:solidFill>
                          <a:latin typeface="Arial" panose="020B0604020202020204" pitchFamily="34" charset="0"/>
                          <a:ea typeface="Tahoma" panose="020B0604030504040204" pitchFamily="34" charset="0"/>
                          <a:cs typeface="Arial" panose="020B0604020202020204" pitchFamily="34" charset="0"/>
                        </a:rPr>
                        <a:t>V1(1)</a:t>
                      </a:r>
                    </a:p>
                  </a:txBody>
                  <a:tcPr/>
                </a:tc>
                <a:extLst>
                  <a:ext uri="{0D108BD9-81ED-4DB2-BD59-A6C34878D82A}">
                    <a16:rowId xmlns:a16="http://schemas.microsoft.com/office/drawing/2014/main" val="1123795564"/>
                  </a:ext>
                </a:extLst>
              </a:tr>
              <a:tr h="206561">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2</a:t>
                      </a:r>
                    </a:p>
                  </a:txBody>
                  <a:tcPr/>
                </a:tc>
                <a:tc>
                  <a:txBody>
                    <a:bodyPr/>
                    <a:lstStyle/>
                    <a:p>
                      <a:pPr algn="ctr"/>
                      <a:r>
                        <a:rPr lang="en-US" sz="2000" b="1" i="0" kern="1200" dirty="0">
                          <a:solidFill>
                            <a:schemeClr val="dk1"/>
                          </a:solidFill>
                          <a:effectLst/>
                          <a:latin typeface="Arial" panose="020B0604020202020204" pitchFamily="34" charset="0"/>
                          <a:ea typeface="Tahoma" panose="020B0604030504040204" pitchFamily="34" charset="0"/>
                          <a:cs typeface="Arial" panose="020B0604020202020204" pitchFamily="34" charset="0"/>
                        </a:rPr>
                        <a:t>muscarinic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vgic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i="0" dirty="0">
                          <a:solidFill>
                            <a:schemeClr val="tx1"/>
                          </a:solidFill>
                          <a:latin typeface="Arial" panose="020B0604020202020204" pitchFamily="34" charset="0"/>
                          <a:ea typeface="Tahoma" panose="020B0604030504040204" pitchFamily="34" charset="0"/>
                          <a:cs typeface="Arial" panose="020B0604020202020204" pitchFamily="34" charset="0"/>
                        </a:rPr>
                        <a:t>V1(2)</a:t>
                      </a:r>
                    </a:p>
                  </a:txBody>
                  <a:tcPr/>
                </a:tc>
                <a:extLst>
                  <a:ext uri="{0D108BD9-81ED-4DB2-BD59-A6C34878D82A}">
                    <a16:rowId xmlns:a16="http://schemas.microsoft.com/office/drawing/2014/main" val="1950750703"/>
                  </a:ext>
                </a:extLst>
              </a:tr>
              <a:tr h="206561">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3</a:t>
                      </a:r>
                    </a:p>
                  </a:txBody>
                  <a:tcPr/>
                </a:tc>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Adenosine </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endParaRPr lang="en-US" sz="2000" b="1" i="0" dirty="0">
                        <a:solidFill>
                          <a:schemeClr val="tx1"/>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383854786"/>
                  </a:ext>
                </a:extLst>
              </a:tr>
            </a:tbl>
          </a:graphicData>
        </a:graphic>
      </p:graphicFrame>
      <p:graphicFrame>
        <p:nvGraphicFramePr>
          <p:cNvPr id="10" name="Table 9" descr=" 22">
            <a:extLst>
              <a:ext uri="{FF2B5EF4-FFF2-40B4-BE49-F238E27FC236}">
                <a16:creationId xmlns:a16="http://schemas.microsoft.com/office/drawing/2014/main" id="{49AAFCAD-DE3B-BB4E-9B99-1613E9ABB38B}"/>
              </a:ext>
            </a:extLst>
          </p:cNvPr>
          <p:cNvGraphicFramePr>
            <a:graphicFrameLocks noGrp="1"/>
          </p:cNvGraphicFramePr>
          <p:nvPr>
            <p:extLst>
              <p:ext uri="{D42A27DB-BD31-4B8C-83A1-F6EECF244321}">
                <p14:modId xmlns:p14="http://schemas.microsoft.com/office/powerpoint/2010/main" val="3322103090"/>
              </p:ext>
            </p:extLst>
          </p:nvPr>
        </p:nvGraphicFramePr>
        <p:xfrm>
          <a:off x="5784446" y="3665770"/>
          <a:ext cx="4218433" cy="1584960"/>
        </p:xfrm>
        <a:graphic>
          <a:graphicData uri="http://schemas.openxmlformats.org/drawingml/2006/table">
            <a:tbl>
              <a:tblPr firstRow="1" bandRow="1">
                <a:tableStyleId>{5C22544A-7EE6-4342-B048-85BDC9FD1C3A}</a:tableStyleId>
              </a:tblPr>
              <a:tblGrid>
                <a:gridCol w="802465">
                  <a:extLst>
                    <a:ext uri="{9D8B030D-6E8A-4147-A177-3AD203B41FA5}">
                      <a16:colId xmlns:a16="http://schemas.microsoft.com/office/drawing/2014/main" val="1632908889"/>
                    </a:ext>
                  </a:extLst>
                </a:gridCol>
                <a:gridCol w="1608682">
                  <a:extLst>
                    <a:ext uri="{9D8B030D-6E8A-4147-A177-3AD203B41FA5}">
                      <a16:colId xmlns:a16="http://schemas.microsoft.com/office/drawing/2014/main" val="3649343876"/>
                    </a:ext>
                  </a:extLst>
                </a:gridCol>
                <a:gridCol w="853992">
                  <a:extLst>
                    <a:ext uri="{9D8B030D-6E8A-4147-A177-3AD203B41FA5}">
                      <a16:colId xmlns:a16="http://schemas.microsoft.com/office/drawing/2014/main" val="1085307994"/>
                    </a:ext>
                  </a:extLst>
                </a:gridCol>
                <a:gridCol w="953294">
                  <a:extLst>
                    <a:ext uri="{9D8B030D-6E8A-4147-A177-3AD203B41FA5}">
                      <a16:colId xmlns:a16="http://schemas.microsoft.com/office/drawing/2014/main" val="676651244"/>
                    </a:ext>
                  </a:extLst>
                </a:gridCol>
              </a:tblGrid>
              <a:tr h="251316">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FID</a:t>
                      </a: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N</a:t>
                      </a:r>
                    </a:p>
                  </a:txBody>
                  <a:tcPr/>
                </a:tc>
                <a:tc>
                  <a:txBody>
                    <a:bodyPr/>
                    <a:lstStyle/>
                    <a:p>
                      <a:pPr algn="ctr"/>
                      <a:r>
                        <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rPr>
                        <a:t>Ty</a:t>
                      </a:r>
                    </a:p>
                  </a:txBody>
                  <a:tcPr/>
                </a:tc>
                <a:tc>
                  <a:txBody>
                    <a:bodyPr/>
                    <a:lstStyle/>
                    <a:p>
                      <a:pPr algn="ctr"/>
                      <a:endParaRPr lang="en-US" sz="2000" b="1" dirty="0">
                        <a:solidFill>
                          <a:schemeClr val="bg1"/>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1629673992"/>
                  </a:ext>
                </a:extLst>
              </a:tr>
              <a:tr h="206561">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1</a:t>
                      </a:r>
                    </a:p>
                  </a:txBody>
                  <a:tcPr/>
                </a:tc>
                <a:tc>
                  <a:txBody>
                    <a:bodyPr/>
                    <a:lstStyle/>
                    <a:p>
                      <a:pPr algn="ctr"/>
                      <a:r>
                        <a:rPr lang="en-US" sz="2000" b="1" i="0" kern="1200" dirty="0">
                          <a:solidFill>
                            <a:schemeClr val="dk1"/>
                          </a:solidFill>
                          <a:effectLst/>
                          <a:latin typeface="Arial" panose="020B0604020202020204" pitchFamily="34" charset="0"/>
                          <a:ea typeface="Tahoma" panose="020B0604030504040204" pitchFamily="34" charset="0"/>
                          <a:cs typeface="Arial" panose="020B0604020202020204" pitchFamily="34" charset="0"/>
                        </a:rPr>
                        <a:t>5-HT</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i="0" dirty="0">
                          <a:solidFill>
                            <a:schemeClr val="tx1"/>
                          </a:solidFill>
                          <a:latin typeface="Arial" panose="020B0604020202020204" pitchFamily="34" charset="0"/>
                          <a:ea typeface="Tahoma" panose="020B0604030504040204" pitchFamily="34" charset="0"/>
                          <a:cs typeface="Arial" panose="020B0604020202020204" pitchFamily="34" charset="0"/>
                        </a:rPr>
                        <a:t>V1(1)</a:t>
                      </a:r>
                    </a:p>
                  </a:txBody>
                  <a:tcPr/>
                </a:tc>
                <a:extLst>
                  <a:ext uri="{0D108BD9-81ED-4DB2-BD59-A6C34878D82A}">
                    <a16:rowId xmlns:a16="http://schemas.microsoft.com/office/drawing/2014/main" val="1123795564"/>
                  </a:ext>
                </a:extLst>
              </a:tr>
              <a:tr h="206561">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2</a:t>
                      </a:r>
                    </a:p>
                  </a:txBody>
                  <a:tcPr/>
                </a:tc>
                <a:tc>
                  <a:txBody>
                    <a:bodyPr/>
                    <a:lstStyle/>
                    <a:p>
                      <a:pPr algn="ctr"/>
                      <a:r>
                        <a:rPr lang="en-US" sz="2000" b="1" i="0" kern="1200" dirty="0">
                          <a:solidFill>
                            <a:schemeClr val="dk1"/>
                          </a:solidFill>
                          <a:effectLst/>
                          <a:latin typeface="Arial" panose="020B0604020202020204" pitchFamily="34" charset="0"/>
                          <a:ea typeface="Tahoma" panose="020B0604030504040204" pitchFamily="34" charset="0"/>
                          <a:cs typeface="Arial" panose="020B0604020202020204" pitchFamily="34" charset="0"/>
                        </a:rPr>
                        <a:t>muscarinic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vgic</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r>
                        <a:rPr lang="en-US" sz="2000" b="1" i="0" dirty="0">
                          <a:solidFill>
                            <a:schemeClr val="tx1"/>
                          </a:solidFill>
                          <a:latin typeface="Arial" panose="020B0604020202020204" pitchFamily="34" charset="0"/>
                          <a:ea typeface="Tahoma" panose="020B0604030504040204" pitchFamily="34" charset="0"/>
                          <a:cs typeface="Arial" panose="020B0604020202020204" pitchFamily="34" charset="0"/>
                        </a:rPr>
                        <a:t>V1(2)</a:t>
                      </a:r>
                    </a:p>
                  </a:txBody>
                  <a:tcPr/>
                </a:tc>
                <a:extLst>
                  <a:ext uri="{0D108BD9-81ED-4DB2-BD59-A6C34878D82A}">
                    <a16:rowId xmlns:a16="http://schemas.microsoft.com/office/drawing/2014/main" val="1950750703"/>
                  </a:ext>
                </a:extLst>
              </a:tr>
              <a:tr h="206561">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3</a:t>
                      </a:r>
                    </a:p>
                  </a:txBody>
                  <a:tcPr/>
                </a:tc>
                <a:tc>
                  <a:txBody>
                    <a:bodyPr/>
                    <a:lstStyle/>
                    <a:p>
                      <a:pPr algn="ctr"/>
                      <a:r>
                        <a:rPr lang="en-US" sz="2000" b="1" dirty="0">
                          <a:latin typeface="Arial" panose="020B0604020202020204" pitchFamily="34" charset="0"/>
                          <a:ea typeface="Tahoma" panose="020B0604030504040204" pitchFamily="34" charset="0"/>
                          <a:cs typeface="Arial" panose="020B0604020202020204" pitchFamily="34" charset="0"/>
                        </a:rPr>
                        <a:t>Adenosine </a:t>
                      </a:r>
                    </a:p>
                  </a:txBody>
                  <a:tcPr/>
                </a:tc>
                <a:tc>
                  <a:txBody>
                    <a:bodyPr/>
                    <a:lstStyle/>
                    <a:p>
                      <a:pPr algn="ctr"/>
                      <a:r>
                        <a:rPr lang="en-US" sz="2000" b="1" dirty="0" err="1">
                          <a:latin typeface="Arial" panose="020B0604020202020204" pitchFamily="34" charset="0"/>
                          <a:ea typeface="Tahoma" panose="020B0604030504040204" pitchFamily="34" charset="0"/>
                          <a:cs typeface="Arial" panose="020B0604020202020204" pitchFamily="34" charset="0"/>
                        </a:rPr>
                        <a:t>gpcr</a:t>
                      </a:r>
                      <a:endParaRPr lang="en-US" sz="2000" b="1" dirty="0">
                        <a:latin typeface="Arial" panose="020B0604020202020204" pitchFamily="34" charset="0"/>
                        <a:ea typeface="Tahoma" panose="020B0604030504040204" pitchFamily="34" charset="0"/>
                        <a:cs typeface="Arial" panose="020B0604020202020204" pitchFamily="34" charset="0"/>
                      </a:endParaRPr>
                    </a:p>
                  </a:txBody>
                  <a:tcPr/>
                </a:tc>
                <a:tc>
                  <a:txBody>
                    <a:bodyPr/>
                    <a:lstStyle/>
                    <a:p>
                      <a:pPr algn="ctr"/>
                      <a:endParaRPr lang="en-US" sz="2000" b="1" i="0" dirty="0">
                        <a:solidFill>
                          <a:schemeClr val="tx1"/>
                        </a:solidFill>
                        <a:latin typeface="Arial" panose="020B0604020202020204" pitchFamily="34" charset="0"/>
                        <a:ea typeface="Tahoma" panose="020B0604030504040204" pitchFamily="34" charset="0"/>
                        <a:cs typeface="Arial" panose="020B0604020202020204" pitchFamily="34" charset="0"/>
                      </a:endParaRPr>
                    </a:p>
                  </a:txBody>
                  <a:tcPr/>
                </a:tc>
                <a:extLst>
                  <a:ext uri="{0D108BD9-81ED-4DB2-BD59-A6C34878D82A}">
                    <a16:rowId xmlns:a16="http://schemas.microsoft.com/office/drawing/2014/main" val="383854786"/>
                  </a:ext>
                </a:extLst>
              </a:tr>
            </a:tbl>
          </a:graphicData>
        </a:graphic>
      </p:graphicFrame>
      <p:sp>
        <p:nvSpPr>
          <p:cNvPr id="11" name="Rectangle 10" descr=" 9">
            <a:extLst>
              <a:ext uri="{FF2B5EF4-FFF2-40B4-BE49-F238E27FC236}">
                <a16:creationId xmlns:a16="http://schemas.microsoft.com/office/drawing/2014/main" id="{27716153-8E02-294E-92F0-07797B59537C}"/>
              </a:ext>
            </a:extLst>
          </p:cNvPr>
          <p:cNvSpPr/>
          <p:nvPr/>
        </p:nvSpPr>
        <p:spPr>
          <a:xfrm>
            <a:off x="5260848" y="6202967"/>
            <a:ext cx="6673622" cy="400110"/>
          </a:xfrm>
          <a:prstGeom prst="rect">
            <a:avLst/>
          </a:prstGeom>
          <a:solidFill>
            <a:schemeClr val="accent3">
              <a:lumMod val="20000"/>
              <a:lumOff val="80000"/>
            </a:schemeClr>
          </a:solidFill>
        </p:spPr>
        <p:txBody>
          <a:bodyPr wrap="none">
            <a:spAutoFit/>
          </a:bodyPr>
          <a:lstStyle/>
          <a:p>
            <a:r>
              <a:rPr lang="en-US" sz="2000" b="1" dirty="0">
                <a:solidFill>
                  <a:schemeClr val="tx2"/>
                </a:solidFill>
                <a:latin typeface="Arial" panose="020B0604020202020204" pitchFamily="34" charset="0"/>
                <a:ea typeface="Tahoma" panose="020B0604030504040204" pitchFamily="34" charset="0"/>
                <a:cs typeface="Arial" panose="020B0604020202020204" pitchFamily="34" charset="0"/>
              </a:rPr>
              <a:t>{{contributor: [‘Mark’, ‘Robert’], </a:t>
            </a:r>
            <a:r>
              <a:rPr lang="en-US" sz="2000" b="1" dirty="0" err="1">
                <a:solidFill>
                  <a:schemeClr val="tx2"/>
                </a:solidFill>
                <a:latin typeface="Arial" panose="020B0604020202020204" pitchFamily="34" charset="0"/>
                <a:ea typeface="Tahoma" panose="020B0604030504040204" pitchFamily="34" charset="0"/>
                <a:cs typeface="Arial" panose="020B0604020202020204" pitchFamily="34" charset="0"/>
              </a:rPr>
              <a:t>db_name</a:t>
            </a:r>
            <a:r>
              <a:rPr lang="en-US" sz="2000" b="1" dirty="0">
                <a:solidFill>
                  <a:schemeClr val="tx2"/>
                </a:solidFill>
                <a:latin typeface="Arial" panose="020B0604020202020204" pitchFamily="34" charset="0"/>
                <a:ea typeface="Tahoma" panose="020B0604030504040204" pitchFamily="34" charset="0"/>
                <a:cs typeface="Arial" panose="020B0604020202020204" pitchFamily="34" charset="0"/>
              </a:rPr>
              <a:t>: ‘IUPHAR’}}</a:t>
            </a:r>
          </a:p>
        </p:txBody>
      </p:sp>
      <p:cxnSp>
        <p:nvCxnSpPr>
          <p:cNvPr id="12" name="Straight Arrow Connector 11">
            <a:extLst>
              <a:ext uri="{FF2B5EF4-FFF2-40B4-BE49-F238E27FC236}">
                <a16:creationId xmlns:a16="http://schemas.microsoft.com/office/drawing/2014/main" id="{F8E3C281-6634-8140-86A1-3A3CDD99F482}"/>
              </a:ext>
            </a:extLst>
          </p:cNvPr>
          <p:cNvCxnSpPr>
            <a:cxnSpLocks/>
          </p:cNvCxnSpPr>
          <p:nvPr/>
        </p:nvCxnSpPr>
        <p:spPr>
          <a:xfrm flipH="1">
            <a:off x="9428205" y="4905632"/>
            <a:ext cx="1" cy="12480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A56B62F-A5AC-A54D-9BC0-A122B476111B}"/>
              </a:ext>
            </a:extLst>
          </p:cNvPr>
          <p:cNvSpPr/>
          <p:nvPr/>
        </p:nvSpPr>
        <p:spPr>
          <a:xfrm>
            <a:off x="5784446" y="4033520"/>
            <a:ext cx="4244937" cy="8229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8865210"/>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8686-0F42-471F-877C-02D15A2AF7DE}"/>
              </a:ext>
            </a:extLst>
          </p:cNvPr>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Experiments</a:t>
            </a:r>
            <a:endParaRPr lang="en-US"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4ECE61E-189D-4216-8211-523E69C95CCD}"/>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Time performance is important</a:t>
            </a:r>
          </a:p>
          <a:p>
            <a:r>
              <a:rPr lang="en-US" sz="2400" dirty="0">
                <a:latin typeface="Arial" panose="020B0604020202020204" pitchFamily="34" charset="0"/>
                <a:cs typeface="Arial" panose="020B0604020202020204" pitchFamily="34" charset="0"/>
              </a:rPr>
              <a:t>Experiments on both synthetic and realistic scenarios</a:t>
            </a:r>
          </a:p>
          <a:p>
            <a:pPr lvl="1"/>
            <a:r>
              <a:rPr lang="en-US" sz="2000" dirty="0">
                <a:latin typeface="Arial" panose="020B0604020202020204" pitchFamily="34" charset="0"/>
                <a:cs typeface="Arial" panose="020B0604020202020204" pitchFamily="34" charset="0"/>
              </a:rPr>
              <a:t>Database engine: </a:t>
            </a:r>
            <a:r>
              <a:rPr lang="en-US" sz="2000" dirty="0" err="1">
                <a:latin typeface="Arial" panose="020B0604020202020204" pitchFamily="34" charset="0"/>
                <a:cs typeface="Arial" panose="020B0604020202020204" pitchFamily="34" charset="0"/>
              </a:rPr>
              <a:t>PostgreSQL</a:t>
            </a:r>
            <a:endParaRPr lang="en-US" sz="2000" dirty="0">
              <a:latin typeface="Arial" panose="020B0604020202020204" pitchFamily="34" charset="0"/>
              <a:cs typeface="Arial" panose="020B0604020202020204" pitchFamily="34" charset="0"/>
            </a:endParaRPr>
          </a:p>
          <a:p>
            <a:pPr lvl="1"/>
            <a:r>
              <a:rPr lang="en-US" sz="2000" dirty="0">
                <a:latin typeface="Arial" panose="020B0604020202020204" pitchFamily="34" charset="0"/>
                <a:cs typeface="Arial" panose="020B0604020202020204" pitchFamily="34" charset="0"/>
              </a:rPr>
              <a:t>Deployed on </a:t>
            </a:r>
            <a:r>
              <a:rPr lang="en-US" altLang="zh-CN" sz="2000" dirty="0">
                <a:latin typeface="Arial" panose="020B0604020202020204" pitchFamily="34" charset="0"/>
                <a:cs typeface="Arial" panose="020B0604020202020204" pitchFamily="34" charset="0"/>
              </a:rPr>
              <a:t>a </a:t>
            </a:r>
            <a:r>
              <a:rPr lang="en-US" sz="2000" dirty="0">
                <a:latin typeface="Arial" panose="020B0604020202020204" pitchFamily="34" charset="0"/>
                <a:cs typeface="Arial" panose="020B0604020202020204" pitchFamily="34" charset="0"/>
              </a:rPr>
              <a:t>single Linux machine</a:t>
            </a:r>
          </a:p>
        </p:txBody>
      </p:sp>
      <p:sp>
        <p:nvSpPr>
          <p:cNvPr id="4" name="Slide Number Placeholder 3">
            <a:extLst>
              <a:ext uri="{FF2B5EF4-FFF2-40B4-BE49-F238E27FC236}">
                <a16:creationId xmlns:a16="http://schemas.microsoft.com/office/drawing/2014/main" id="{555D6E87-0329-4CE3-9FE1-E2A7F17C25DD}"/>
              </a:ext>
            </a:extLst>
          </p:cNvPr>
          <p:cNvSpPr>
            <a:spLocks noGrp="1"/>
          </p:cNvSpPr>
          <p:nvPr>
            <p:ph type="sldNum" sz="quarter" idx="12"/>
          </p:nvPr>
        </p:nvSpPr>
        <p:spPr/>
        <p:txBody>
          <a:bodyPr/>
          <a:lstStyle/>
          <a:p>
            <a:fld id="{05072F42-4DFA-4725-86F9-7594E4AB4EB5}" type="slidenum">
              <a:rPr lang="en-GB" smtClean="0"/>
              <a:pPr/>
              <a:t>51</a:t>
            </a:fld>
            <a:endParaRPr lang="en-GB"/>
          </a:p>
        </p:txBody>
      </p:sp>
    </p:spTree>
    <p:extLst>
      <p:ext uri="{BB962C8B-B14F-4D97-AF65-F5344CB8AC3E}">
        <p14:creationId xmlns:p14="http://schemas.microsoft.com/office/powerpoint/2010/main" val="2735452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8B41618-8D65-4BF9-B539-E3EAC5C81BF3}"/>
              </a:ext>
            </a:extLst>
          </p:cNvPr>
          <p:cNvSpPr>
            <a:spLocks noGrp="1"/>
          </p:cNvSpPr>
          <p:nvPr>
            <p:ph type="title"/>
          </p:nvPr>
        </p:nvSpPr>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Performance on realistic queries</a:t>
            </a:r>
          </a:p>
        </p:txBody>
      </p:sp>
      <p:sp>
        <p:nvSpPr>
          <p:cNvPr id="3" name="Slide Number Placeholder 2">
            <a:extLst>
              <a:ext uri="{FF2B5EF4-FFF2-40B4-BE49-F238E27FC236}">
                <a16:creationId xmlns:a16="http://schemas.microsoft.com/office/drawing/2014/main" id="{230C6FEA-A39D-42F6-9146-5DD96D4FF5FF}"/>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52</a:t>
            </a:fld>
            <a:endParaRPr lang="en-GB">
              <a:latin typeface="Arial" panose="020B0604020202020204" pitchFamily="34" charset="0"/>
              <a:cs typeface="Arial" panose="020B0604020202020204" pitchFamily="34" charset="0"/>
            </a:endParaRPr>
          </a:p>
        </p:txBody>
      </p:sp>
      <p:graphicFrame>
        <p:nvGraphicFramePr>
          <p:cNvPr id="25" name="Table 24">
            <a:extLst>
              <a:ext uri="{FF2B5EF4-FFF2-40B4-BE49-F238E27FC236}">
                <a16:creationId xmlns:a16="http://schemas.microsoft.com/office/drawing/2014/main" id="{726BBF0B-C31A-426B-ADEE-9D4B9ABB1E99}"/>
              </a:ext>
            </a:extLst>
          </p:cNvPr>
          <p:cNvGraphicFramePr>
            <a:graphicFrameLocks noGrp="1"/>
          </p:cNvGraphicFramePr>
          <p:nvPr>
            <p:extLst>
              <p:ext uri="{D42A27DB-BD31-4B8C-83A1-F6EECF244321}">
                <p14:modId xmlns:p14="http://schemas.microsoft.com/office/powerpoint/2010/main" val="2176044882"/>
              </p:ext>
            </p:extLst>
          </p:nvPr>
        </p:nvGraphicFramePr>
        <p:xfrm>
          <a:off x="2726714" y="1861404"/>
          <a:ext cx="6480348" cy="3566160"/>
        </p:xfrm>
        <a:graphic>
          <a:graphicData uri="http://schemas.openxmlformats.org/drawingml/2006/table">
            <a:tbl>
              <a:tblPr firstRow="1" bandRow="1">
                <a:tableStyleId>{5C22544A-7EE6-4342-B048-85BDC9FD1C3A}</a:tableStyleId>
              </a:tblPr>
              <a:tblGrid>
                <a:gridCol w="1685096">
                  <a:extLst>
                    <a:ext uri="{9D8B030D-6E8A-4147-A177-3AD203B41FA5}">
                      <a16:colId xmlns:a16="http://schemas.microsoft.com/office/drawing/2014/main" val="436206219"/>
                    </a:ext>
                  </a:extLst>
                </a:gridCol>
                <a:gridCol w="4795252">
                  <a:extLst>
                    <a:ext uri="{9D8B030D-6E8A-4147-A177-3AD203B41FA5}">
                      <a16:colId xmlns:a16="http://schemas.microsoft.com/office/drawing/2014/main" val="2201469357"/>
                    </a:ext>
                  </a:extLst>
                </a:gridCol>
              </a:tblGrid>
              <a:tr h="239776">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Query</a:t>
                      </a:r>
                    </a:p>
                  </a:txBody>
                  <a:tcPr/>
                </a:tc>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Execution time for Tuple-level approach (seconds)</a:t>
                      </a:r>
                    </a:p>
                  </a:txBody>
                  <a:tcPr/>
                </a:tc>
                <a:extLst>
                  <a:ext uri="{0D108BD9-81ED-4DB2-BD59-A6C34878D82A}">
                    <a16:rowId xmlns:a16="http://schemas.microsoft.com/office/drawing/2014/main" val="3187153384"/>
                  </a:ext>
                </a:extLst>
              </a:tr>
              <a:tr h="239776">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Q0</a:t>
                      </a:r>
                    </a:p>
                  </a:txBody>
                  <a:tcPr/>
                </a:tc>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0.83</a:t>
                      </a:r>
                    </a:p>
                  </a:txBody>
                  <a:tcPr/>
                </a:tc>
                <a:extLst>
                  <a:ext uri="{0D108BD9-81ED-4DB2-BD59-A6C34878D82A}">
                    <a16:rowId xmlns:a16="http://schemas.microsoft.com/office/drawing/2014/main" val="2744410038"/>
                  </a:ext>
                </a:extLst>
              </a:tr>
              <a:tr h="239776">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Q1</a:t>
                      </a:r>
                    </a:p>
                  </a:txBody>
                  <a:tcPr/>
                </a:tc>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0.60</a:t>
                      </a:r>
                    </a:p>
                  </a:txBody>
                  <a:tcPr/>
                </a:tc>
                <a:extLst>
                  <a:ext uri="{0D108BD9-81ED-4DB2-BD59-A6C34878D82A}">
                    <a16:rowId xmlns:a16="http://schemas.microsoft.com/office/drawing/2014/main" val="2917511141"/>
                  </a:ext>
                </a:extLst>
              </a:tr>
              <a:tr h="239776">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Q2</a:t>
                      </a:r>
                    </a:p>
                  </a:txBody>
                  <a:tcPr/>
                </a:tc>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0.63</a:t>
                      </a:r>
                    </a:p>
                  </a:txBody>
                  <a:tcPr/>
                </a:tc>
                <a:extLst>
                  <a:ext uri="{0D108BD9-81ED-4DB2-BD59-A6C34878D82A}">
                    <a16:rowId xmlns:a16="http://schemas.microsoft.com/office/drawing/2014/main" val="1873183247"/>
                  </a:ext>
                </a:extLst>
              </a:tr>
              <a:tr h="239776">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Q3</a:t>
                      </a:r>
                    </a:p>
                  </a:txBody>
                  <a:tcPr/>
                </a:tc>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0.56</a:t>
                      </a:r>
                    </a:p>
                  </a:txBody>
                  <a:tcPr/>
                </a:tc>
                <a:extLst>
                  <a:ext uri="{0D108BD9-81ED-4DB2-BD59-A6C34878D82A}">
                    <a16:rowId xmlns:a16="http://schemas.microsoft.com/office/drawing/2014/main" val="139974595"/>
                  </a:ext>
                </a:extLst>
              </a:tr>
              <a:tr h="239776">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Q4</a:t>
                      </a:r>
                    </a:p>
                  </a:txBody>
                  <a:tcPr/>
                </a:tc>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0.73</a:t>
                      </a:r>
                    </a:p>
                  </a:txBody>
                  <a:tcPr/>
                </a:tc>
                <a:extLst>
                  <a:ext uri="{0D108BD9-81ED-4DB2-BD59-A6C34878D82A}">
                    <a16:rowId xmlns:a16="http://schemas.microsoft.com/office/drawing/2014/main" val="357571191"/>
                  </a:ext>
                </a:extLst>
              </a:tr>
              <a:tr h="239776">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Q5</a:t>
                      </a:r>
                    </a:p>
                  </a:txBody>
                  <a:tcPr/>
                </a:tc>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0.53</a:t>
                      </a:r>
                    </a:p>
                  </a:txBody>
                  <a:tcPr/>
                </a:tc>
                <a:extLst>
                  <a:ext uri="{0D108BD9-81ED-4DB2-BD59-A6C34878D82A}">
                    <a16:rowId xmlns:a16="http://schemas.microsoft.com/office/drawing/2014/main" val="3318903287"/>
                  </a:ext>
                </a:extLst>
              </a:tr>
              <a:tr h="239776">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Q6</a:t>
                      </a:r>
                    </a:p>
                  </a:txBody>
                  <a:tcPr/>
                </a:tc>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0.53</a:t>
                      </a:r>
                    </a:p>
                  </a:txBody>
                  <a:tcPr/>
                </a:tc>
                <a:extLst>
                  <a:ext uri="{0D108BD9-81ED-4DB2-BD59-A6C34878D82A}">
                    <a16:rowId xmlns:a16="http://schemas.microsoft.com/office/drawing/2014/main" val="1907036767"/>
                  </a:ext>
                </a:extLst>
              </a:tr>
              <a:tr h="239776">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Q7</a:t>
                      </a:r>
                    </a:p>
                  </a:txBody>
                  <a:tcPr/>
                </a:tc>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0.57</a:t>
                      </a:r>
                    </a:p>
                  </a:txBody>
                  <a:tcPr/>
                </a:tc>
                <a:extLst>
                  <a:ext uri="{0D108BD9-81ED-4DB2-BD59-A6C34878D82A}">
                    <a16:rowId xmlns:a16="http://schemas.microsoft.com/office/drawing/2014/main" val="119326019"/>
                  </a:ext>
                </a:extLst>
              </a:tr>
            </a:tbl>
          </a:graphicData>
        </a:graphic>
      </p:graphicFrame>
    </p:spTree>
    <p:extLst>
      <p:ext uri="{BB962C8B-B14F-4D97-AF65-F5344CB8AC3E}">
        <p14:creationId xmlns:p14="http://schemas.microsoft.com/office/powerpoint/2010/main" val="453202985"/>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555819EF-3C97-4ECC-BB91-4B608319EB8E}"/>
              </a:ext>
            </a:extLst>
          </p:cNvPr>
          <p:cNvGraphicFramePr>
            <a:graphicFrameLocks noGrp="1"/>
          </p:cNvGraphicFramePr>
          <p:nvPr>
            <p:extLst>
              <p:ext uri="{D42A27DB-BD31-4B8C-83A1-F6EECF244321}">
                <p14:modId xmlns:p14="http://schemas.microsoft.com/office/powerpoint/2010/main" val="2452424231"/>
              </p:ext>
            </p:extLst>
          </p:nvPr>
        </p:nvGraphicFramePr>
        <p:xfrm>
          <a:off x="2726714" y="1850436"/>
          <a:ext cx="6480348" cy="3566160"/>
        </p:xfrm>
        <a:graphic>
          <a:graphicData uri="http://schemas.openxmlformats.org/drawingml/2006/table">
            <a:tbl>
              <a:tblPr firstRow="1" bandRow="1">
                <a:tableStyleId>{5C22544A-7EE6-4342-B048-85BDC9FD1C3A}</a:tableStyleId>
              </a:tblPr>
              <a:tblGrid>
                <a:gridCol w="1685096">
                  <a:extLst>
                    <a:ext uri="{9D8B030D-6E8A-4147-A177-3AD203B41FA5}">
                      <a16:colId xmlns:a16="http://schemas.microsoft.com/office/drawing/2014/main" val="436206219"/>
                    </a:ext>
                  </a:extLst>
                </a:gridCol>
                <a:gridCol w="4795252">
                  <a:extLst>
                    <a:ext uri="{9D8B030D-6E8A-4147-A177-3AD203B41FA5}">
                      <a16:colId xmlns:a16="http://schemas.microsoft.com/office/drawing/2014/main" val="2201469357"/>
                    </a:ext>
                  </a:extLst>
                </a:gridCol>
              </a:tblGrid>
              <a:tr h="239776">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Query</a:t>
                      </a:r>
                    </a:p>
                  </a:txBody>
                  <a:tcPr/>
                </a:tc>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Execution time for Tuple-level approach (seconds)</a:t>
                      </a:r>
                    </a:p>
                  </a:txBody>
                  <a:tcPr/>
                </a:tc>
                <a:extLst>
                  <a:ext uri="{0D108BD9-81ED-4DB2-BD59-A6C34878D82A}">
                    <a16:rowId xmlns:a16="http://schemas.microsoft.com/office/drawing/2014/main" val="3187153384"/>
                  </a:ext>
                </a:extLst>
              </a:tr>
              <a:tr h="239776">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Q0</a:t>
                      </a:r>
                    </a:p>
                  </a:txBody>
                  <a:tcPr/>
                </a:tc>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0.83</a:t>
                      </a:r>
                    </a:p>
                  </a:txBody>
                  <a:tcPr/>
                </a:tc>
                <a:extLst>
                  <a:ext uri="{0D108BD9-81ED-4DB2-BD59-A6C34878D82A}">
                    <a16:rowId xmlns:a16="http://schemas.microsoft.com/office/drawing/2014/main" val="2744410038"/>
                  </a:ext>
                </a:extLst>
              </a:tr>
              <a:tr h="239776">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Q1</a:t>
                      </a:r>
                    </a:p>
                  </a:txBody>
                  <a:tcPr/>
                </a:tc>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0.60</a:t>
                      </a:r>
                    </a:p>
                  </a:txBody>
                  <a:tcPr/>
                </a:tc>
                <a:extLst>
                  <a:ext uri="{0D108BD9-81ED-4DB2-BD59-A6C34878D82A}">
                    <a16:rowId xmlns:a16="http://schemas.microsoft.com/office/drawing/2014/main" val="2917511141"/>
                  </a:ext>
                </a:extLst>
              </a:tr>
              <a:tr h="239776">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Q2</a:t>
                      </a:r>
                    </a:p>
                  </a:txBody>
                  <a:tcPr/>
                </a:tc>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0.63</a:t>
                      </a:r>
                    </a:p>
                  </a:txBody>
                  <a:tcPr/>
                </a:tc>
                <a:extLst>
                  <a:ext uri="{0D108BD9-81ED-4DB2-BD59-A6C34878D82A}">
                    <a16:rowId xmlns:a16="http://schemas.microsoft.com/office/drawing/2014/main" val="1873183247"/>
                  </a:ext>
                </a:extLst>
              </a:tr>
              <a:tr h="239776">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Q3</a:t>
                      </a:r>
                    </a:p>
                  </a:txBody>
                  <a:tcPr/>
                </a:tc>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0.56</a:t>
                      </a:r>
                    </a:p>
                  </a:txBody>
                  <a:tcPr/>
                </a:tc>
                <a:extLst>
                  <a:ext uri="{0D108BD9-81ED-4DB2-BD59-A6C34878D82A}">
                    <a16:rowId xmlns:a16="http://schemas.microsoft.com/office/drawing/2014/main" val="139974595"/>
                  </a:ext>
                </a:extLst>
              </a:tr>
              <a:tr h="239776">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Q4</a:t>
                      </a:r>
                    </a:p>
                  </a:txBody>
                  <a:tcPr/>
                </a:tc>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0.73</a:t>
                      </a:r>
                    </a:p>
                  </a:txBody>
                  <a:tcPr/>
                </a:tc>
                <a:extLst>
                  <a:ext uri="{0D108BD9-81ED-4DB2-BD59-A6C34878D82A}">
                    <a16:rowId xmlns:a16="http://schemas.microsoft.com/office/drawing/2014/main" val="357571191"/>
                  </a:ext>
                </a:extLst>
              </a:tr>
              <a:tr h="239776">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Q5</a:t>
                      </a:r>
                    </a:p>
                  </a:txBody>
                  <a:tcPr/>
                </a:tc>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0.53</a:t>
                      </a:r>
                    </a:p>
                  </a:txBody>
                  <a:tcPr/>
                </a:tc>
                <a:extLst>
                  <a:ext uri="{0D108BD9-81ED-4DB2-BD59-A6C34878D82A}">
                    <a16:rowId xmlns:a16="http://schemas.microsoft.com/office/drawing/2014/main" val="3318903287"/>
                  </a:ext>
                </a:extLst>
              </a:tr>
              <a:tr h="239776">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Q6</a:t>
                      </a:r>
                    </a:p>
                  </a:txBody>
                  <a:tcPr/>
                </a:tc>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0.53</a:t>
                      </a:r>
                    </a:p>
                  </a:txBody>
                  <a:tcPr/>
                </a:tc>
                <a:extLst>
                  <a:ext uri="{0D108BD9-81ED-4DB2-BD59-A6C34878D82A}">
                    <a16:rowId xmlns:a16="http://schemas.microsoft.com/office/drawing/2014/main" val="1907036767"/>
                  </a:ext>
                </a:extLst>
              </a:tr>
              <a:tr h="239776">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Q7</a:t>
                      </a:r>
                    </a:p>
                  </a:txBody>
                  <a:tcPr/>
                </a:tc>
                <a:tc>
                  <a:txBody>
                    <a:bodyPr/>
                    <a:lstStyle/>
                    <a:p>
                      <a:pPr algn="ctr"/>
                      <a:r>
                        <a:rPr lang="en-US" sz="1800" b="1" dirty="0">
                          <a:latin typeface="Arial" panose="020B0604020202020204" pitchFamily="34" charset="0"/>
                          <a:ea typeface="Tahoma" panose="020B0604030504040204" pitchFamily="34" charset="0"/>
                          <a:cs typeface="Arial" panose="020B0604020202020204" pitchFamily="34" charset="0"/>
                        </a:rPr>
                        <a:t>0.57</a:t>
                      </a:r>
                    </a:p>
                  </a:txBody>
                  <a:tcPr/>
                </a:tc>
                <a:extLst>
                  <a:ext uri="{0D108BD9-81ED-4DB2-BD59-A6C34878D82A}">
                    <a16:rowId xmlns:a16="http://schemas.microsoft.com/office/drawing/2014/main" val="119326019"/>
                  </a:ext>
                </a:extLst>
              </a:tr>
            </a:tbl>
          </a:graphicData>
        </a:graphic>
      </p:graphicFrame>
      <p:sp>
        <p:nvSpPr>
          <p:cNvPr id="2" name="Title 1" descr=" 2">
            <a:extLst>
              <a:ext uri="{FF2B5EF4-FFF2-40B4-BE49-F238E27FC236}">
                <a16:creationId xmlns:a16="http://schemas.microsoft.com/office/drawing/2014/main" id="{28B41618-8D65-4BF9-B539-E3EAC5C81BF3}"/>
              </a:ext>
            </a:extLst>
          </p:cNvPr>
          <p:cNvSpPr>
            <a:spLocks noGrp="1"/>
          </p:cNvSpPr>
          <p:nvPr>
            <p:ph type="title"/>
          </p:nvPr>
        </p:nvSpPr>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Performance on realistic queries</a:t>
            </a:r>
          </a:p>
        </p:txBody>
      </p:sp>
      <p:sp>
        <p:nvSpPr>
          <p:cNvPr id="3" name="Slide Number Placeholder 2">
            <a:extLst>
              <a:ext uri="{FF2B5EF4-FFF2-40B4-BE49-F238E27FC236}">
                <a16:creationId xmlns:a16="http://schemas.microsoft.com/office/drawing/2014/main" id="{230C6FEA-A39D-42F6-9146-5DD96D4FF5FF}"/>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53</a:t>
            </a:fld>
            <a:endParaRPr lang="en-GB">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9F405F7-276A-4F84-8B6B-80B490ED3F87}"/>
              </a:ext>
            </a:extLst>
          </p:cNvPr>
          <p:cNvSpPr/>
          <p:nvPr/>
        </p:nvSpPr>
        <p:spPr>
          <a:xfrm>
            <a:off x="2726714" y="2488663"/>
            <a:ext cx="6480348" cy="4050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CD56FF13-3C7A-430A-AEA8-57D317A3F0FD}"/>
              </a:ext>
            </a:extLst>
          </p:cNvPr>
          <p:cNvSpPr/>
          <p:nvPr/>
        </p:nvSpPr>
        <p:spPr>
          <a:xfrm>
            <a:off x="8930640" y="3665432"/>
            <a:ext cx="3017519" cy="707886"/>
          </a:xfrm>
          <a:prstGeom prst="rect">
            <a:avLst/>
          </a:prstGeom>
          <a:solidFill>
            <a:schemeClr val="tx1">
              <a:lumMod val="20000"/>
              <a:lumOff val="80000"/>
            </a:schemeClr>
          </a:solidFill>
          <a:ln w="28575">
            <a:solidFill>
              <a:srgbClr val="FF0000"/>
            </a:solidFill>
          </a:ln>
        </p:spPr>
        <p:txBody>
          <a:bodyPr wrap="square">
            <a:spAutoFit/>
          </a:bodyPr>
          <a:lstStyle/>
          <a:p>
            <a:r>
              <a:rPr lang="en-US" sz="2000" b="1" dirty="0">
                <a:solidFill>
                  <a:schemeClr val="accent1">
                    <a:lumMod val="75000"/>
                  </a:schemeClr>
                </a:solidFill>
                <a:latin typeface="Arial" panose="020B0604020202020204" pitchFamily="34" charset="0"/>
                <a:ea typeface="Tahoma" panose="020B0604030504040204" pitchFamily="34" charset="0"/>
                <a:cs typeface="Arial" panose="020B0604020202020204" pitchFamily="34" charset="0"/>
              </a:rPr>
              <a:t>Query result size: 8868</a:t>
            </a:r>
          </a:p>
          <a:p>
            <a:r>
              <a:rPr lang="en-US" sz="2000" b="1" dirty="0">
                <a:solidFill>
                  <a:schemeClr val="accent1">
                    <a:lumMod val="75000"/>
                  </a:schemeClr>
                </a:solidFill>
                <a:latin typeface="Arial" panose="020B0604020202020204" pitchFamily="34" charset="0"/>
                <a:ea typeface="Tahoma" panose="020B0604030504040204" pitchFamily="34" charset="0"/>
                <a:cs typeface="Arial" panose="020B0604020202020204" pitchFamily="34" charset="0"/>
              </a:rPr>
              <a:t># of Relations: 3</a:t>
            </a:r>
          </a:p>
        </p:txBody>
      </p:sp>
      <p:cxnSp>
        <p:nvCxnSpPr>
          <p:cNvPr id="7" name="Straight Arrow Connector 6">
            <a:extLst>
              <a:ext uri="{FF2B5EF4-FFF2-40B4-BE49-F238E27FC236}">
                <a16:creationId xmlns:a16="http://schemas.microsoft.com/office/drawing/2014/main" id="{65BF6594-0918-4C84-87A1-F2B8D52285C6}"/>
              </a:ext>
            </a:extLst>
          </p:cNvPr>
          <p:cNvCxnSpPr>
            <a:cxnSpLocks/>
            <a:endCxn id="6" idx="1"/>
          </p:cNvCxnSpPr>
          <p:nvPr/>
        </p:nvCxnSpPr>
        <p:spPr>
          <a:xfrm>
            <a:off x="7609490" y="2893714"/>
            <a:ext cx="1321150" cy="112566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41586"/>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Outline</a:t>
            </a:r>
            <a:endParaRPr lang="en-US" sz="3500" b="1" dirty="0">
              <a:latin typeface="Arial" panose="020B0604020202020204" pitchFamily="34" charset="0"/>
              <a:ea typeface="Tahoma" panose="020B0604030504040204" pitchFamily="34" charset="0"/>
              <a:cs typeface="Arial" panose="020B0604020202020204" pitchFamily="34" charset="0"/>
            </a:endParaRPr>
          </a:p>
        </p:txBody>
      </p:sp>
      <p:sp>
        <p:nvSpPr>
          <p:cNvPr id="3" name="Content Placeholder 2"/>
          <p:cNvSpPr>
            <a:spLocks noGrp="1"/>
          </p:cNvSpPr>
          <p:nvPr>
            <p:ph idx="1"/>
          </p:nvPr>
        </p:nvSpPr>
        <p:spPr>
          <a:xfrm>
            <a:off x="2018104" y="1849658"/>
            <a:ext cx="9596394" cy="3825892"/>
          </a:xfrm>
        </p:spPr>
        <p:txBody>
          <a:bodyPr>
            <a:normAutofit/>
          </a:bodyPr>
          <a:lstStyle/>
          <a:p>
            <a:r>
              <a:rPr lang="en-US" sz="3200" dirty="0">
                <a:latin typeface="Arial" panose="020B0604020202020204" pitchFamily="34" charset="0"/>
                <a:ea typeface="Tahoma" panose="020B0604030504040204" pitchFamily="34" charset="0"/>
                <a:cs typeface="Arial" panose="020B0604020202020204" pitchFamily="34" charset="0"/>
              </a:rPr>
              <a:t>State of the art in Data Citation</a:t>
            </a:r>
          </a:p>
          <a:p>
            <a:r>
              <a:rPr lang="en-US" sz="3200" dirty="0">
                <a:latin typeface="Arial" panose="020B0604020202020204" pitchFamily="34" charset="0"/>
                <a:ea typeface="Tahoma" panose="020B0604030504040204" pitchFamily="34" charset="0"/>
                <a:cs typeface="Arial" panose="020B0604020202020204" pitchFamily="34" charset="0"/>
              </a:rPr>
              <a:t>Model: Citation views</a:t>
            </a:r>
          </a:p>
          <a:p>
            <a:r>
              <a:rPr lang="en-US" sz="3200" dirty="0">
                <a:latin typeface="Arial" panose="020B0604020202020204" pitchFamily="34" charset="0"/>
                <a:ea typeface="Tahoma" panose="020B0604030504040204" pitchFamily="34" charset="0"/>
                <a:cs typeface="Arial" panose="020B0604020202020204" pitchFamily="34" charset="0"/>
              </a:rPr>
              <a:t>Implementing Citation views</a:t>
            </a:r>
          </a:p>
          <a:p>
            <a:r>
              <a:rPr lang="en-US" sz="3200" dirty="0">
                <a:solidFill>
                  <a:srgbClr val="A93023"/>
                </a:solidFill>
                <a:latin typeface="Arial" panose="020B0604020202020204" pitchFamily="34" charset="0"/>
                <a:ea typeface="Tahoma" panose="020B0604030504040204" pitchFamily="34" charset="0"/>
                <a:cs typeface="Arial" panose="020B0604020202020204" pitchFamily="34" charset="0"/>
              </a:rPr>
              <a:t>Conclusions</a:t>
            </a:r>
          </a:p>
        </p:txBody>
      </p:sp>
      <p:sp>
        <p:nvSpPr>
          <p:cNvPr id="4" name="Slide Number Placeholder 3">
            <a:extLst>
              <a:ext uri="{FF2B5EF4-FFF2-40B4-BE49-F238E27FC236}">
                <a16:creationId xmlns:a16="http://schemas.microsoft.com/office/drawing/2014/main" id="{2E4B3007-0E41-4F93-8C7A-F9D3CAFB8B56}"/>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54</a:t>
            </a:fld>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84219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C6A49-08BD-419E-BD9F-EB9804B53E9B}"/>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Summary</a:t>
            </a:r>
          </a:p>
        </p:txBody>
      </p:sp>
      <p:sp>
        <p:nvSpPr>
          <p:cNvPr id="3" name="Content Placeholder 2">
            <a:extLst>
              <a:ext uri="{FF2B5EF4-FFF2-40B4-BE49-F238E27FC236}">
                <a16:creationId xmlns:a16="http://schemas.microsoft.com/office/drawing/2014/main" id="{F78CD098-29E5-44B2-82DE-A3E8EC58356E}"/>
              </a:ext>
            </a:extLst>
          </p:cNvPr>
          <p:cNvSpPr>
            <a:spLocks noGrp="1"/>
          </p:cNvSpPr>
          <p:nvPr>
            <p:ph idx="1"/>
          </p:nvPr>
        </p:nvSpPr>
        <p:spPr>
          <a:xfrm>
            <a:off x="1786331" y="1393081"/>
            <a:ext cx="10018713" cy="4515205"/>
          </a:xfrm>
        </p:spPr>
        <p:txBody>
          <a:bodyPr>
            <a:normAutofit/>
          </a:bodyPr>
          <a:lstStyle/>
          <a:p>
            <a:r>
              <a:rPr lang="en-US" sz="2400" dirty="0">
                <a:latin typeface="Arial" panose="020B0604020202020204" pitchFamily="34" charset="0"/>
                <a:ea typeface="Tahoma" panose="020B0604030504040204" pitchFamily="34" charset="0"/>
                <a:cs typeface="Arial" panose="020B0604020202020204" pitchFamily="34" charset="0"/>
              </a:rPr>
              <a:t>Automating fine-grained citations to general queries is an interesting computational challenge</a:t>
            </a:r>
          </a:p>
          <a:p>
            <a:r>
              <a:rPr lang="en-US" sz="2400" dirty="0">
                <a:latin typeface="Arial" panose="020B0604020202020204" pitchFamily="34" charset="0"/>
                <a:ea typeface="Tahoma" panose="020B0604030504040204" pitchFamily="34" charset="0"/>
                <a:cs typeface="Arial" panose="020B0604020202020204" pitchFamily="34" charset="0"/>
              </a:rPr>
              <a:t>Future work</a:t>
            </a:r>
          </a:p>
          <a:p>
            <a:pPr lvl="1"/>
            <a:r>
              <a:rPr lang="en-US" sz="2000" dirty="0">
                <a:latin typeface="Arial" panose="020B0604020202020204" pitchFamily="34" charset="0"/>
                <a:ea typeface="Tahoma" panose="020B0604030504040204" pitchFamily="34" charset="0"/>
                <a:cs typeface="Arial" panose="020B0604020202020204" pitchFamily="34" charset="0"/>
              </a:rPr>
              <a:t>Explore the connections between data citation and provenance</a:t>
            </a:r>
          </a:p>
          <a:p>
            <a:pPr lvl="1"/>
            <a:r>
              <a:rPr lang="en-US" sz="2000" dirty="0">
                <a:latin typeface="Arial" panose="020B0604020202020204" pitchFamily="34" charset="0"/>
                <a:ea typeface="Tahoma" panose="020B0604030504040204" pitchFamily="34" charset="0"/>
                <a:cs typeface="Arial" panose="020B0604020202020204" pitchFamily="34" charset="0"/>
              </a:rPr>
              <a:t>Enable bibliometrics (e.g. h-indexes) for curators, giving credits as Google Scholar does.</a:t>
            </a:r>
          </a:p>
          <a:p>
            <a:pPr lvl="1"/>
            <a:r>
              <a:rPr lang="en-US" sz="2000" dirty="0">
                <a:latin typeface="Arial" panose="020B0604020202020204" pitchFamily="34" charset="0"/>
                <a:ea typeface="Tahoma" panose="020B0604030504040204" pitchFamily="34" charset="0"/>
                <a:cs typeface="Arial" panose="020B0604020202020204" pitchFamily="34" charset="0"/>
              </a:rPr>
              <a:t>Support versioning database</a:t>
            </a:r>
          </a:p>
        </p:txBody>
      </p:sp>
      <p:sp>
        <p:nvSpPr>
          <p:cNvPr id="4" name="Slide Number Placeholder 3">
            <a:extLst>
              <a:ext uri="{FF2B5EF4-FFF2-40B4-BE49-F238E27FC236}">
                <a16:creationId xmlns:a16="http://schemas.microsoft.com/office/drawing/2014/main" id="{639D2DB9-AB82-48B1-8D2E-1E57DA51556F}"/>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55</a:t>
            </a:fld>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84977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F3674-1490-4F3D-96FB-A317C86C4A31}"/>
              </a:ext>
            </a:extLst>
          </p:cNvPr>
          <p:cNvSpPr>
            <a:spLocks noGrp="1"/>
          </p:cNvSpPr>
          <p:nvPr>
            <p:ph type="title"/>
          </p:nvPr>
        </p:nvSpPr>
        <p:spPr/>
        <p:txBody>
          <a:bodyPr/>
          <a:lstStyle/>
          <a:p>
            <a:endParaRPr lang="en-US">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5B14D82-A03E-4847-B7A4-48CAE549CE5A}"/>
              </a:ext>
            </a:extLst>
          </p:cNvPr>
          <p:cNvSpPr>
            <a:spLocks noGrp="1"/>
          </p:cNvSpPr>
          <p:nvPr>
            <p:ph idx="1"/>
          </p:nvPr>
        </p:nvSpPr>
        <p:spPr/>
        <p:txBody>
          <a:bodyPr>
            <a:normAutofit/>
          </a:bodyPr>
          <a:lstStyle/>
          <a:p>
            <a:pPr marL="0" indent="0" algn="ctr">
              <a:buNone/>
            </a:pPr>
            <a:r>
              <a:rPr lang="en-US" sz="8800" dirty="0">
                <a:latin typeface="Arial" panose="020B0604020202020204" pitchFamily="34" charset="0"/>
                <a:cs typeface="Arial" panose="020B0604020202020204" pitchFamily="34" charset="0"/>
              </a:rPr>
              <a:t>Thanks!</a:t>
            </a:r>
          </a:p>
        </p:txBody>
      </p:sp>
      <p:sp>
        <p:nvSpPr>
          <p:cNvPr id="4" name="Slide Number Placeholder 3">
            <a:extLst>
              <a:ext uri="{FF2B5EF4-FFF2-40B4-BE49-F238E27FC236}">
                <a16:creationId xmlns:a16="http://schemas.microsoft.com/office/drawing/2014/main" id="{9664CF72-5D16-4A75-93E7-ACA57B28AACE}"/>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56</a:t>
            </a:fld>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21530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87FC9-781D-4BF8-B13E-FDF55BE66BFB}"/>
              </a:ext>
            </a:extLst>
          </p:cNvPr>
          <p:cNvSpPr>
            <a:spLocks noGrp="1"/>
          </p:cNvSpPr>
          <p:nvPr>
            <p:ph type="title"/>
          </p:nvPr>
        </p:nvSpPr>
        <p:spPr/>
        <p:txBody>
          <a:bodyPr/>
          <a:lstStyle/>
          <a:p>
            <a:pPr algn="l"/>
            <a:r>
              <a:rPr lang="en-US" altLang="zh-CN" dirty="0"/>
              <a:t>For more information:</a:t>
            </a:r>
            <a:endParaRPr lang="en-US" dirty="0"/>
          </a:p>
        </p:txBody>
      </p:sp>
      <p:sp>
        <p:nvSpPr>
          <p:cNvPr id="4" name="Slide Number Placeholder 3">
            <a:extLst>
              <a:ext uri="{FF2B5EF4-FFF2-40B4-BE49-F238E27FC236}">
                <a16:creationId xmlns:a16="http://schemas.microsoft.com/office/drawing/2014/main" id="{3A83B90D-40C0-4072-8A31-BE61DE90973A}"/>
              </a:ext>
            </a:extLst>
          </p:cNvPr>
          <p:cNvSpPr>
            <a:spLocks noGrp="1"/>
          </p:cNvSpPr>
          <p:nvPr>
            <p:ph type="sldNum" sz="quarter" idx="12"/>
          </p:nvPr>
        </p:nvSpPr>
        <p:spPr/>
        <p:txBody>
          <a:bodyPr/>
          <a:lstStyle/>
          <a:p>
            <a:fld id="{05072F42-4DFA-4725-86F9-7594E4AB4EB5}" type="slidenum">
              <a:rPr lang="en-GB" smtClean="0"/>
              <a:pPr/>
              <a:t>57</a:t>
            </a:fld>
            <a:endParaRPr lang="en-GB"/>
          </a:p>
        </p:txBody>
      </p:sp>
      <p:pic>
        <p:nvPicPr>
          <p:cNvPr id="6" name="Picture 5">
            <a:extLst>
              <a:ext uri="{FF2B5EF4-FFF2-40B4-BE49-F238E27FC236}">
                <a16:creationId xmlns:a16="http://schemas.microsoft.com/office/drawing/2014/main" id="{792AE71A-B797-4400-88FB-BD3B67B9000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341" t="10020" r="9698" b="8503"/>
          <a:stretch/>
        </p:blipFill>
        <p:spPr>
          <a:xfrm>
            <a:off x="3768811" y="1841156"/>
            <a:ext cx="5140412" cy="4065373"/>
          </a:xfrm>
          <a:prstGeom prst="rect">
            <a:avLst/>
          </a:prstGeom>
        </p:spPr>
      </p:pic>
      <p:sp>
        <p:nvSpPr>
          <p:cNvPr id="3" name="Rectangle 2">
            <a:extLst>
              <a:ext uri="{FF2B5EF4-FFF2-40B4-BE49-F238E27FC236}">
                <a16:creationId xmlns:a16="http://schemas.microsoft.com/office/drawing/2014/main" id="{AC55C40B-9625-497E-AB90-5FA4C7DCC57D}"/>
              </a:ext>
            </a:extLst>
          </p:cNvPr>
          <p:cNvSpPr/>
          <p:nvPr/>
        </p:nvSpPr>
        <p:spPr>
          <a:xfrm>
            <a:off x="3966519" y="6057900"/>
            <a:ext cx="4942704" cy="50353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dirty="0">
                <a:hlinkClick r:id="rId3"/>
              </a:rPr>
              <a:t>http://</a:t>
            </a:r>
            <a:r>
              <a:rPr lang="en-US" sz="2800" dirty="0">
                <a:hlinkClick r:id="rId3"/>
              </a:rPr>
              <a:t>l.ead.me/baulYk</a:t>
            </a:r>
            <a:endParaRPr lang="en-US" sz="2800" dirty="0"/>
          </a:p>
        </p:txBody>
      </p:sp>
    </p:spTree>
    <p:extLst>
      <p:ext uri="{BB962C8B-B14F-4D97-AF65-F5344CB8AC3E}">
        <p14:creationId xmlns:p14="http://schemas.microsoft.com/office/powerpoint/2010/main" val="2578829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D90C9-E94A-4B07-BC10-2F9E3856C0DD}"/>
              </a:ext>
            </a:extLst>
          </p:cNvPr>
          <p:cNvSpPr>
            <a:spLocks noGrp="1"/>
          </p:cNvSpPr>
          <p:nvPr>
            <p:ph type="title"/>
          </p:nvPr>
        </p:nvSpPr>
        <p:spPr>
          <a:xfrm>
            <a:off x="908930" y="460114"/>
            <a:ext cx="10594098" cy="1131881"/>
          </a:xfrm>
        </p:spPr>
        <p:txBody>
          <a:bodyPr>
            <a:noAutofit/>
          </a:bodyPr>
          <a:lstStyle/>
          <a:p>
            <a:r>
              <a:rPr lang="en-US" sz="4000" b="1" dirty="0">
                <a:latin typeface="Arial" panose="020B0604020202020204" pitchFamily="34" charset="0"/>
                <a:ea typeface="Tahoma" panose="020B0604030504040204" pitchFamily="34" charset="0"/>
                <a:cs typeface="Arial" panose="020B0604020202020204" pitchFamily="34" charset="0"/>
              </a:rPr>
              <a:t>Digital Libraries community</a:t>
            </a:r>
          </a:p>
        </p:txBody>
      </p:sp>
      <p:sp>
        <p:nvSpPr>
          <p:cNvPr id="3" name="Content Placeholder 2">
            <a:extLst>
              <a:ext uri="{FF2B5EF4-FFF2-40B4-BE49-F238E27FC236}">
                <a16:creationId xmlns:a16="http://schemas.microsoft.com/office/drawing/2014/main" id="{4522CD53-30A7-4B9A-A88C-FE89A83F632F}"/>
              </a:ext>
            </a:extLst>
          </p:cNvPr>
          <p:cNvSpPr>
            <a:spLocks noGrp="1"/>
          </p:cNvSpPr>
          <p:nvPr>
            <p:ph idx="1"/>
          </p:nvPr>
        </p:nvSpPr>
        <p:spPr>
          <a:xfrm>
            <a:off x="1454112" y="1581738"/>
            <a:ext cx="9828959" cy="4399746"/>
          </a:xfrm>
        </p:spPr>
        <p:txBody>
          <a:bodyPr anchor="ctr">
            <a:normAutofit/>
          </a:bodyPr>
          <a:lstStyle/>
          <a:p>
            <a:r>
              <a:rPr lang="en-US" sz="2400" dirty="0">
                <a:latin typeface="Arial" panose="020B0604020202020204" pitchFamily="34" charset="0"/>
                <a:ea typeface="Tahoma" panose="020B0604030504040204" pitchFamily="34" charset="0"/>
                <a:cs typeface="Arial" panose="020B0604020202020204" pitchFamily="34" charset="0"/>
              </a:rPr>
              <a:t>A number of organizations recognize the importance of data citation, and propose principles and standards.</a:t>
            </a:r>
          </a:p>
          <a:p>
            <a:pPr lvl="1"/>
            <a:r>
              <a:rPr lang="en-US" sz="2100" dirty="0">
                <a:latin typeface="Arial" panose="020B0604020202020204" pitchFamily="34" charset="0"/>
                <a:ea typeface="Tahoma" panose="020B0604030504040204" pitchFamily="34" charset="0"/>
                <a:cs typeface="Arial" panose="020B0604020202020204" pitchFamily="34" charset="0"/>
              </a:rPr>
              <a:t>E.g. </a:t>
            </a:r>
            <a:r>
              <a:rPr lang="en-US" sz="2100" b="1" dirty="0">
                <a:latin typeface="Arial" panose="020B0604020202020204" pitchFamily="34" charset="0"/>
                <a:ea typeface="Tahoma" panose="020B0604030504040204" pitchFamily="34" charset="0"/>
                <a:cs typeface="Arial" panose="020B0604020202020204" pitchFamily="34" charset="0"/>
              </a:rPr>
              <a:t>Force 11, </a:t>
            </a:r>
            <a:r>
              <a:rPr lang="en-US" sz="2100" b="1" dirty="0" err="1">
                <a:latin typeface="Arial" panose="020B0604020202020204" pitchFamily="34" charset="0"/>
                <a:ea typeface="Tahoma" panose="020B0604030504040204" pitchFamily="34" charset="0"/>
                <a:cs typeface="Arial" panose="020B0604020202020204" pitchFamily="34" charset="0"/>
              </a:rPr>
              <a:t>DataCite</a:t>
            </a:r>
            <a:r>
              <a:rPr lang="en-US" sz="2100" b="1" dirty="0">
                <a:latin typeface="Arial" panose="020B0604020202020204" pitchFamily="34" charset="0"/>
                <a:ea typeface="Tahoma" panose="020B0604030504040204" pitchFamily="34" charset="0"/>
                <a:cs typeface="Arial" panose="020B0604020202020204" pitchFamily="34" charset="0"/>
              </a:rPr>
              <a:t>, etc.</a:t>
            </a:r>
          </a:p>
          <a:p>
            <a:r>
              <a:rPr lang="en-US" sz="2400" dirty="0">
                <a:latin typeface="Arial" panose="020B0604020202020204" pitchFamily="34" charset="0"/>
                <a:ea typeface="Tahoma" panose="020B0604030504040204" pitchFamily="34" charset="0"/>
                <a:cs typeface="Arial" panose="020B0604020202020204" pitchFamily="34" charset="0"/>
              </a:rPr>
              <a:t>We build on principles proposed by the digital libraries community</a:t>
            </a:r>
          </a:p>
        </p:txBody>
      </p:sp>
      <p:sp>
        <p:nvSpPr>
          <p:cNvPr id="4" name="Slide Number Placeholder 3">
            <a:extLst>
              <a:ext uri="{FF2B5EF4-FFF2-40B4-BE49-F238E27FC236}">
                <a16:creationId xmlns:a16="http://schemas.microsoft.com/office/drawing/2014/main" id="{ACE7EB62-899E-4070-A835-342E65DE906F}"/>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6</a:t>
            </a:fld>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4380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BC56C-8FBD-47B0-9D98-F4743233B5CF}"/>
              </a:ext>
            </a:extLst>
          </p:cNvPr>
          <p:cNvSpPr>
            <a:spLocks noGrp="1"/>
          </p:cNvSpPr>
          <p:nvPr>
            <p:ph type="title"/>
          </p:nvPr>
        </p:nvSpPr>
        <p:spPr>
          <a:xfrm>
            <a:off x="1337062" y="593504"/>
            <a:ext cx="10018713" cy="1356800"/>
          </a:xfrm>
        </p:spPr>
        <p:txBody>
          <a:bodyPr>
            <a:normAutofit/>
          </a:bodyPr>
          <a:lstStyle/>
          <a:p>
            <a:r>
              <a:rPr lang="en-US" sz="4000" b="1" dirty="0">
                <a:latin typeface="Arial" panose="020B0604020202020204" pitchFamily="34" charset="0"/>
                <a:ea typeface="Tahoma" panose="020B0604030504040204" pitchFamily="34" charset="0"/>
                <a:cs typeface="Arial" panose="020B0604020202020204" pitchFamily="34" charset="0"/>
              </a:rPr>
              <a:t>State of the art in data citation:</a:t>
            </a:r>
            <a:br>
              <a:rPr lang="en-US" sz="4000" b="1" dirty="0">
                <a:latin typeface="Arial" panose="020B0604020202020204" pitchFamily="34" charset="0"/>
                <a:ea typeface="Tahoma" panose="020B0604030504040204" pitchFamily="34" charset="0"/>
                <a:cs typeface="Arial" panose="020B0604020202020204" pitchFamily="34" charset="0"/>
              </a:rPr>
            </a:br>
            <a:r>
              <a:rPr lang="en-US" sz="4000" b="1" dirty="0">
                <a:latin typeface="Arial" panose="020B0604020202020204" pitchFamily="34" charset="0"/>
                <a:ea typeface="Tahoma" panose="020B0604030504040204" pitchFamily="34" charset="0"/>
                <a:cs typeface="Arial" panose="020B0604020202020204" pitchFamily="34" charset="0"/>
              </a:rPr>
              <a:t>the IUPHAR database</a:t>
            </a:r>
          </a:p>
        </p:txBody>
      </p:sp>
      <p:sp>
        <p:nvSpPr>
          <p:cNvPr id="3" name="Content Placeholder 2">
            <a:extLst>
              <a:ext uri="{FF2B5EF4-FFF2-40B4-BE49-F238E27FC236}">
                <a16:creationId xmlns:a16="http://schemas.microsoft.com/office/drawing/2014/main" id="{AD6D4777-901F-4B00-B2FF-FF8022E5EBB5}"/>
              </a:ext>
            </a:extLst>
          </p:cNvPr>
          <p:cNvSpPr>
            <a:spLocks noGrp="1"/>
          </p:cNvSpPr>
          <p:nvPr>
            <p:ph idx="1"/>
          </p:nvPr>
        </p:nvSpPr>
        <p:spPr/>
        <p:txBody>
          <a:bodyPr>
            <a:normAutofit/>
          </a:bodyPr>
          <a:lstStyle/>
          <a:p>
            <a:r>
              <a:rPr lang="en-US" sz="2400" dirty="0">
                <a:latin typeface="Arial" panose="020B0604020202020204" pitchFamily="34" charset="0"/>
                <a:ea typeface="Tahoma" panose="020B0604030504040204" pitchFamily="34" charset="0"/>
                <a:cs typeface="Arial" panose="020B0604020202020204" pitchFamily="34" charset="0"/>
              </a:rPr>
              <a:t>The IUPHAR Guide to Pharmacology is a database of information about </a:t>
            </a:r>
            <a:r>
              <a:rPr lang="en-US" sz="2400" dirty="0">
                <a:solidFill>
                  <a:srgbClr val="FF0000"/>
                </a:solidFill>
                <a:latin typeface="Arial" panose="020B0604020202020204" pitchFamily="34" charset="0"/>
                <a:ea typeface="Tahoma" panose="020B0604030504040204" pitchFamily="34" charset="0"/>
                <a:cs typeface="Arial" panose="020B0604020202020204" pitchFamily="34" charset="0"/>
              </a:rPr>
              <a:t>drug targets</a:t>
            </a:r>
            <a:r>
              <a:rPr lang="en-US" sz="2400" dirty="0">
                <a:latin typeface="Arial" panose="020B0604020202020204" pitchFamily="34" charset="0"/>
                <a:ea typeface="Tahoma" panose="020B0604030504040204" pitchFamily="34" charset="0"/>
                <a:cs typeface="Arial" panose="020B0604020202020204" pitchFamily="34" charset="0"/>
              </a:rPr>
              <a:t> and prescription medicines</a:t>
            </a:r>
          </a:p>
          <a:p>
            <a:pPr lvl="1"/>
            <a:r>
              <a:rPr lang="en-US" sz="2000" dirty="0">
                <a:solidFill>
                  <a:srgbClr val="0B4183"/>
                </a:solidFill>
                <a:latin typeface="Arial" panose="020B0604020202020204" pitchFamily="34" charset="0"/>
                <a:ea typeface="Tahoma" panose="020B0604030504040204" pitchFamily="34" charset="0"/>
                <a:cs typeface="Arial" panose="020B0604020202020204" pitchFamily="34" charset="0"/>
              </a:rPr>
              <a:t>Drug targets </a:t>
            </a:r>
            <a:r>
              <a:rPr lang="en-US" sz="2000" dirty="0">
                <a:latin typeface="Arial" panose="020B0604020202020204" pitchFamily="34" charset="0"/>
                <a:ea typeface="Tahoma" panose="020B0604030504040204" pitchFamily="34" charset="0"/>
                <a:cs typeface="Arial" panose="020B0604020202020204" pitchFamily="34" charset="0"/>
              </a:rPr>
              <a:t>are arranged into groups called “</a:t>
            </a:r>
            <a:r>
              <a:rPr lang="en-US" sz="2000" dirty="0">
                <a:solidFill>
                  <a:srgbClr val="FF0000"/>
                </a:solidFill>
                <a:latin typeface="Arial" panose="020B0604020202020204" pitchFamily="34" charset="0"/>
                <a:ea typeface="Tahoma" panose="020B0604030504040204" pitchFamily="34" charset="0"/>
                <a:cs typeface="Arial" panose="020B0604020202020204" pitchFamily="34" charset="0"/>
              </a:rPr>
              <a:t>families</a:t>
            </a:r>
            <a:r>
              <a:rPr lang="en-US" sz="2000" dirty="0">
                <a:latin typeface="Arial" panose="020B0604020202020204" pitchFamily="34" charset="0"/>
                <a:ea typeface="Tahoma" panose="020B0604030504040204" pitchFamily="34" charset="0"/>
                <a:cs typeface="Arial" panose="020B0604020202020204" pitchFamily="34" charset="0"/>
              </a:rPr>
              <a:t>”</a:t>
            </a:r>
          </a:p>
          <a:p>
            <a:pPr lvl="1"/>
            <a:r>
              <a:rPr lang="en-US" sz="2000" dirty="0">
                <a:latin typeface="Arial" panose="020B0604020202020204" pitchFamily="34" charset="0"/>
                <a:ea typeface="Tahoma" panose="020B0604030504040204" pitchFamily="34" charset="0"/>
                <a:cs typeface="Arial" panose="020B0604020202020204" pitchFamily="34" charset="0"/>
              </a:rPr>
              <a:t>Some families have a detailed “</a:t>
            </a:r>
            <a:r>
              <a:rPr lang="en-US" sz="2000" dirty="0">
                <a:solidFill>
                  <a:srgbClr val="FF0000"/>
                </a:solidFill>
                <a:latin typeface="Arial" panose="020B0604020202020204" pitchFamily="34" charset="0"/>
                <a:ea typeface="Tahoma" panose="020B0604030504040204" pitchFamily="34" charset="0"/>
                <a:cs typeface="Arial" panose="020B0604020202020204" pitchFamily="34" charset="0"/>
              </a:rPr>
              <a:t>introduction</a:t>
            </a:r>
            <a:r>
              <a:rPr lang="en-US" sz="2000" dirty="0">
                <a:latin typeface="Arial" panose="020B0604020202020204" pitchFamily="34" charset="0"/>
                <a:ea typeface="Tahoma" panose="020B0604030504040204" pitchFamily="34" charset="0"/>
                <a:cs typeface="Arial" panose="020B0604020202020204" pitchFamily="34" charset="0"/>
              </a:rPr>
              <a:t>” page</a:t>
            </a:r>
          </a:p>
          <a:p>
            <a:r>
              <a:rPr lang="en-US" sz="2400" dirty="0">
                <a:latin typeface="Arial" panose="020B0604020202020204" pitchFamily="34" charset="0"/>
                <a:ea typeface="Tahoma" panose="020B0604030504040204" pitchFamily="34" charset="0"/>
                <a:cs typeface="Arial" panose="020B0604020202020204" pitchFamily="34" charset="0"/>
              </a:rPr>
              <a:t>Different families and introduction pages have different citations</a:t>
            </a:r>
          </a:p>
        </p:txBody>
      </p:sp>
      <p:sp>
        <p:nvSpPr>
          <p:cNvPr id="4" name="Slide Number Placeholder 3">
            <a:extLst>
              <a:ext uri="{FF2B5EF4-FFF2-40B4-BE49-F238E27FC236}">
                <a16:creationId xmlns:a16="http://schemas.microsoft.com/office/drawing/2014/main" id="{CCAA7187-B96A-4F1A-B5E6-A2937A7125C0}"/>
              </a:ext>
            </a:extLst>
          </p:cNvPr>
          <p:cNvSpPr>
            <a:spLocks noGrp="1"/>
          </p:cNvSpPr>
          <p:nvPr>
            <p:ph type="sldNum" sz="quarter" idx="12"/>
          </p:nvPr>
        </p:nvSpPr>
        <p:spPr/>
        <p:txBody>
          <a:bodyPr/>
          <a:lstStyle/>
          <a:p>
            <a:fld id="{05072F42-4DFA-4725-86F9-7594E4AB4EB5}" type="slidenum">
              <a:rPr lang="en-GB" smtClean="0">
                <a:latin typeface="Arial" panose="020B0604020202020204" pitchFamily="34" charset="0"/>
                <a:cs typeface="Arial" panose="020B0604020202020204" pitchFamily="34" charset="0"/>
              </a:rPr>
              <a:pPr/>
              <a:t>7</a:t>
            </a:fld>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0331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AA7187-B96A-4F1A-B5E6-A2937A7125C0}"/>
              </a:ext>
            </a:extLst>
          </p:cNvPr>
          <p:cNvSpPr>
            <a:spLocks noGrp="1"/>
          </p:cNvSpPr>
          <p:nvPr>
            <p:ph type="sldNum" sz="quarter" idx="12"/>
          </p:nvPr>
        </p:nvSpPr>
        <p:spPr/>
        <p:txBody>
          <a:bodyPr/>
          <a:lstStyle/>
          <a:p>
            <a:fld id="{05072F42-4DFA-4725-86F9-7594E4AB4EB5}" type="slidenum">
              <a:rPr lang="en-GB" smtClean="0"/>
              <a:pPr/>
              <a:t>8</a:t>
            </a:fld>
            <a:endParaRPr lang="en-GB"/>
          </a:p>
        </p:txBody>
      </p:sp>
      <p:pic>
        <p:nvPicPr>
          <p:cNvPr id="5" name="Picture 4" descr="A screenshot of a social media post&#10;&#10;Description generated with very high confidence">
            <a:extLst>
              <a:ext uri="{FF2B5EF4-FFF2-40B4-BE49-F238E27FC236}">
                <a16:creationId xmlns:a16="http://schemas.microsoft.com/office/drawing/2014/main" id="{333B56A1-D1D2-4294-A221-67F30EFA4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173" y="678552"/>
            <a:ext cx="9609653" cy="5585944"/>
          </a:xfrm>
          <a:prstGeom prst="rect">
            <a:avLst/>
          </a:prstGeom>
        </p:spPr>
      </p:pic>
    </p:spTree>
    <p:extLst>
      <p:ext uri="{BB962C8B-B14F-4D97-AF65-F5344CB8AC3E}">
        <p14:creationId xmlns:p14="http://schemas.microsoft.com/office/powerpoint/2010/main" val="2818538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AA7187-B96A-4F1A-B5E6-A2937A7125C0}"/>
              </a:ext>
            </a:extLst>
          </p:cNvPr>
          <p:cNvSpPr>
            <a:spLocks noGrp="1"/>
          </p:cNvSpPr>
          <p:nvPr>
            <p:ph type="sldNum" sz="quarter" idx="12"/>
          </p:nvPr>
        </p:nvSpPr>
        <p:spPr/>
        <p:txBody>
          <a:bodyPr/>
          <a:lstStyle/>
          <a:p>
            <a:fld id="{05072F42-4DFA-4725-86F9-7594E4AB4EB5}" type="slidenum">
              <a:rPr lang="en-GB" smtClean="0"/>
              <a:pPr/>
              <a:t>9</a:t>
            </a:fld>
            <a:endParaRPr lang="en-GB"/>
          </a:p>
        </p:txBody>
      </p:sp>
      <p:pic>
        <p:nvPicPr>
          <p:cNvPr id="10" name="Picture 9" descr="A screenshot of a social media post&#10;&#10;Description generated with very high confidence">
            <a:extLst>
              <a:ext uri="{FF2B5EF4-FFF2-40B4-BE49-F238E27FC236}">
                <a16:creationId xmlns:a16="http://schemas.microsoft.com/office/drawing/2014/main" id="{3A2159CB-486B-4AEE-BFFA-9196E59C9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103" y="1254094"/>
            <a:ext cx="9937341" cy="3642676"/>
          </a:xfrm>
          <a:prstGeom prst="rect">
            <a:avLst/>
          </a:prstGeom>
        </p:spPr>
      </p:pic>
      <p:pic>
        <p:nvPicPr>
          <p:cNvPr id="12" name="Picture 11" descr="A screenshot of a social media post&#10;&#10;Description generated with very high confidence">
            <a:extLst>
              <a:ext uri="{FF2B5EF4-FFF2-40B4-BE49-F238E27FC236}">
                <a16:creationId xmlns:a16="http://schemas.microsoft.com/office/drawing/2014/main" id="{D1B2998A-97D5-486F-8F7C-A9EF63F21D0F}"/>
              </a:ext>
            </a:extLst>
          </p:cNvPr>
          <p:cNvPicPr>
            <a:picLocks noChangeAspect="1"/>
          </p:cNvPicPr>
          <p:nvPr/>
        </p:nvPicPr>
        <p:blipFill rotWithShape="1">
          <a:blip r:embed="rId4">
            <a:extLst>
              <a:ext uri="{28A0092B-C50C-407E-A947-70E740481C1C}">
                <a14:useLocalDpi xmlns:a14="http://schemas.microsoft.com/office/drawing/2010/main" val="0"/>
              </a:ext>
            </a:extLst>
          </a:blip>
          <a:srcRect l="285" r="2691"/>
          <a:stretch/>
        </p:blipFill>
        <p:spPr>
          <a:xfrm>
            <a:off x="1290103" y="3573681"/>
            <a:ext cx="9937341" cy="2270957"/>
          </a:xfrm>
          <a:prstGeom prst="rect">
            <a:avLst/>
          </a:prstGeom>
        </p:spPr>
      </p:pic>
    </p:spTree>
    <p:extLst>
      <p:ext uri="{BB962C8B-B14F-4D97-AF65-F5344CB8AC3E}">
        <p14:creationId xmlns:p14="http://schemas.microsoft.com/office/powerpoint/2010/main" val="6401758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9|13.9|0.4|26.3|0.8"/>
</p:tagLst>
</file>

<file path=ppt/tags/tag2.xml><?xml version="1.0" encoding="utf-8"?>
<p:tagLst xmlns:a="http://schemas.openxmlformats.org/drawingml/2006/main" xmlns:r="http://schemas.openxmlformats.org/officeDocument/2006/relationships" xmlns:p="http://schemas.openxmlformats.org/presentationml/2006/main">
  <p:tag name="TIMING" val="|4"/>
</p:tagLst>
</file>

<file path=ppt/tags/tag3.xml><?xml version="1.0" encoding="utf-8"?>
<p:tagLst xmlns:a="http://schemas.openxmlformats.org/drawingml/2006/main" xmlns:r="http://schemas.openxmlformats.org/officeDocument/2006/relationships" xmlns:p="http://schemas.openxmlformats.org/presentationml/2006/main">
  <p:tag name="TIMING" val="|4.1"/>
</p:tagLst>
</file>

<file path=ppt/tags/tag4.xml><?xml version="1.0" encoding="utf-8"?>
<p:tagLst xmlns:a="http://schemas.openxmlformats.org/drawingml/2006/main" xmlns:r="http://schemas.openxmlformats.org/officeDocument/2006/relationships" xmlns:p="http://schemas.openxmlformats.org/presentationml/2006/main">
  <p:tag name="TIMING" val="|1.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nn">
  <a:themeElements>
    <a:clrScheme name="Penn">
      <a:dk1>
        <a:srgbClr val="0B4183"/>
      </a:dk1>
      <a:lt1>
        <a:sysClr val="window" lastClr="FFFFFF"/>
      </a:lt1>
      <a:dk2>
        <a:srgbClr val="212121"/>
      </a:dk2>
      <a:lt2>
        <a:srgbClr val="CDD0D1"/>
      </a:lt2>
      <a:accent1>
        <a:srgbClr val="A93023"/>
      </a:accent1>
      <a:accent2>
        <a:srgbClr val="7F7F7F"/>
      </a:accent2>
      <a:accent3>
        <a:srgbClr val="1186C3"/>
      </a:accent3>
      <a:accent4>
        <a:srgbClr val="702017"/>
      </a:accent4>
      <a:accent5>
        <a:srgbClr val="B4D3F8"/>
      </a:accent5>
      <a:accent6>
        <a:srgbClr val="1186C3"/>
      </a:accent6>
      <a:hlink>
        <a:srgbClr val="3085ED"/>
      </a:hlink>
      <a:folHlink>
        <a:srgbClr val="0070C0"/>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Lecture Slide" id="{CC6C32D8-83A7-AF4D-851D-58C8789AF24E}" vid="{928FE861-DCE6-C04C-980B-403219108B33}"/>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8016</TotalTime>
  <Words>4853</Words>
  <Application>Microsoft Office PowerPoint</Application>
  <PresentationFormat>Widescreen</PresentationFormat>
  <Paragraphs>854</Paragraphs>
  <Slides>57</Slides>
  <Notes>55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华文楷体</vt:lpstr>
      <vt:lpstr>宋体</vt:lpstr>
      <vt:lpstr>Arial</vt:lpstr>
      <vt:lpstr>Calibri</vt:lpstr>
      <vt:lpstr>Constantia</vt:lpstr>
      <vt:lpstr>Corbel</vt:lpstr>
      <vt:lpstr>Franklin Gothic Demi</vt:lpstr>
      <vt:lpstr>Tahoma</vt:lpstr>
      <vt:lpstr>Wingdings</vt:lpstr>
      <vt:lpstr>Penn</vt:lpstr>
      <vt:lpstr>Data Citation: Giving Credit Where Credit is Due</vt:lpstr>
      <vt:lpstr>Publication in the Digital Era</vt:lpstr>
      <vt:lpstr>Outline</vt:lpstr>
      <vt:lpstr>Outline</vt:lpstr>
      <vt:lpstr>Traditional citations</vt:lpstr>
      <vt:lpstr>Digital Libraries community</vt:lpstr>
      <vt:lpstr>State of the art in data citation: the IUPHAR database</vt:lpstr>
      <vt:lpstr>PowerPoint Presentation</vt:lpstr>
      <vt:lpstr>PowerPoint Presentation</vt:lpstr>
      <vt:lpstr>PowerPoint Presentation</vt:lpstr>
      <vt:lpstr>PowerPoint Presentation</vt:lpstr>
      <vt:lpstr>Citations in IUPHAR</vt:lpstr>
      <vt:lpstr>Why hard-coded citations are not enough</vt:lpstr>
      <vt:lpstr>Outline</vt:lpstr>
      <vt:lpstr>Model: citation views</vt:lpstr>
      <vt:lpstr>View query</vt:lpstr>
      <vt:lpstr>View query</vt:lpstr>
      <vt:lpstr>View definition</vt:lpstr>
      <vt:lpstr>Citation query and function</vt:lpstr>
      <vt:lpstr>PowerPoint Presentation</vt:lpstr>
      <vt:lpstr>PowerPoint Presentation</vt:lpstr>
      <vt:lpstr>Need for tuple-level reasoning</vt:lpstr>
      <vt:lpstr>Need for tuple-level reasoning</vt:lpstr>
      <vt:lpstr>Need for tuple-level reasoning</vt:lpstr>
      <vt:lpstr>Need for tuple-level reasoning</vt:lpstr>
      <vt:lpstr>Need for tuple-level reasoning</vt:lpstr>
      <vt:lpstr>Outline</vt:lpstr>
      <vt:lpstr>Data Citation Architecture</vt:lpstr>
      <vt:lpstr>Intuition</vt:lpstr>
      <vt:lpstr>Strategies</vt:lpstr>
      <vt:lpstr>Strategies</vt:lpstr>
      <vt:lpstr>Strategies</vt:lpstr>
      <vt:lpstr>Strategies</vt:lpstr>
      <vt:lpstr>Strategies</vt:lpstr>
      <vt:lpstr>Tuple-level approach</vt:lpstr>
      <vt:lpstr>Tuple-level approach</vt:lpstr>
      <vt:lpstr>Joint-use of citations</vt:lpstr>
      <vt:lpstr>Joint-use of citations</vt:lpstr>
      <vt:lpstr>Alternative-use of citations</vt:lpstr>
      <vt:lpstr>Alternative-use of citations</vt:lpstr>
      <vt:lpstr>Alternative-use of citations</vt:lpstr>
      <vt:lpstr>Aggregated use of citations</vt:lpstr>
      <vt:lpstr>Aggregated use of citations</vt:lpstr>
      <vt:lpstr>Aggregated use of citations</vt:lpstr>
      <vt:lpstr>Data Citation Architecture</vt:lpstr>
      <vt:lpstr>Data Citation Architecture</vt:lpstr>
      <vt:lpstr>Data Citation Architecture</vt:lpstr>
      <vt:lpstr>Data Citation Architecture</vt:lpstr>
      <vt:lpstr>Data Citation Architecture</vt:lpstr>
      <vt:lpstr>Data Citation Architecture</vt:lpstr>
      <vt:lpstr>Experiments</vt:lpstr>
      <vt:lpstr>Performance on realistic queries</vt:lpstr>
      <vt:lpstr>Performance on realistic queries</vt:lpstr>
      <vt:lpstr>Outline</vt:lpstr>
      <vt:lpstr>Summary</vt:lpstr>
      <vt:lpstr>PowerPoint Presentation</vt:lpstr>
      <vt:lpstr>For more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Citation: Giving Credit where Credit is Due</dc:title>
  <dc:creator>yinjun wu</dc:creator>
  <cp:lastModifiedBy>yinjun wu</cp:lastModifiedBy>
  <cp:revision>785</cp:revision>
  <dcterms:created xsi:type="dcterms:W3CDTF">2018-05-01T18:39:07Z</dcterms:created>
  <dcterms:modified xsi:type="dcterms:W3CDTF">2018-06-12T15:09:48Z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